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5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83" r:id="rId15"/>
    <p:sldId id="270" r:id="rId16"/>
    <p:sldId id="271" r:id="rId17"/>
    <p:sldId id="272" r:id="rId18"/>
    <p:sldId id="273" r:id="rId19"/>
    <p:sldId id="274" r:id="rId20"/>
    <p:sldId id="275" r:id="rId21"/>
    <p:sldId id="277" r:id="rId22"/>
    <p:sldId id="304" r:id="rId23"/>
    <p:sldId id="305" r:id="rId24"/>
    <p:sldId id="300" r:id="rId25"/>
    <p:sldId id="301" r:id="rId26"/>
    <p:sldId id="311" r:id="rId27"/>
    <p:sldId id="302" r:id="rId28"/>
    <p:sldId id="303" r:id="rId29"/>
    <p:sldId id="278" r:id="rId30"/>
    <p:sldId id="279" r:id="rId31"/>
    <p:sldId id="281" r:id="rId32"/>
    <p:sldId id="306" r:id="rId33"/>
    <p:sldId id="307" r:id="rId34"/>
    <p:sldId id="308" r:id="rId35"/>
    <p:sldId id="290" r:id="rId36"/>
    <p:sldId id="309" r:id="rId37"/>
    <p:sldId id="291" r:id="rId38"/>
    <p:sldId id="310"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4" r:id="rId52"/>
    <p:sldId id="325" r:id="rId53"/>
    <p:sldId id="326" r:id="rId54"/>
    <p:sldId id="327" r:id="rId55"/>
    <p:sldId id="328"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3"/>
    <p:restoredTop sz="94709"/>
  </p:normalViewPr>
  <p:slideViewPr>
    <p:cSldViewPr snapToGrid="0">
      <p:cViewPr varScale="1">
        <p:scale>
          <a:sx n="110" d="100"/>
          <a:sy n="110" d="100"/>
        </p:scale>
        <p:origin x="424" y="168"/>
      </p:cViewPr>
      <p:guideLst/>
    </p:cSldViewPr>
  </p:slideViewPr>
  <p:outlineViewPr>
    <p:cViewPr>
      <p:scale>
        <a:sx n="33" d="100"/>
        <a:sy n="33" d="100"/>
      </p:scale>
      <p:origin x="0" y="-317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6A10E-3A7E-1F40-980A-EBD250A98F7B}" type="datetimeFigureOut">
              <a:rPr lang="en-US" smtClean="0"/>
              <a:t>5/15/26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765F3-77D4-2046-A024-19841375E3FA}" type="slidenum">
              <a:rPr lang="en-US" smtClean="0"/>
              <a:t>‹#›</a:t>
            </a:fld>
            <a:endParaRPr lang="en-US"/>
          </a:p>
        </p:txBody>
      </p:sp>
    </p:spTree>
    <p:extLst>
      <p:ext uri="{BB962C8B-B14F-4D97-AF65-F5344CB8AC3E}">
        <p14:creationId xmlns:p14="http://schemas.microsoft.com/office/powerpoint/2010/main" val="975997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yccel.com/blog/anaximenes-filosofia-antigua-3"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cun.es/diccionario-medico/terminos/rarefaccion" TargetMode="External"/><Relationship Id="rId4" Type="http://schemas.openxmlformats.org/officeDocument/2006/relationships/hyperlink" Target="https://www.ck12.org/flexi/es/quimica/compresibilidad/que-es-la-rarefaccio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E765F3-77D4-2046-A024-19841375E3FA}" type="slidenum">
              <a:rPr lang="en-US" smtClean="0"/>
              <a:t>1</a:t>
            </a:fld>
            <a:endParaRPr lang="en-US"/>
          </a:p>
        </p:txBody>
      </p:sp>
    </p:spTree>
    <p:extLst>
      <p:ext uri="{BB962C8B-B14F-4D97-AF65-F5344CB8AC3E}">
        <p14:creationId xmlns:p14="http://schemas.microsoft.com/office/powerpoint/2010/main" val="2295413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E765F3-77D4-2046-A024-19841375E3FA}" type="slidenum">
              <a:rPr lang="en-US" smtClean="0"/>
              <a:t>18</a:t>
            </a:fld>
            <a:endParaRPr lang="en-US"/>
          </a:p>
        </p:txBody>
      </p:sp>
    </p:spTree>
    <p:extLst>
      <p:ext uri="{BB962C8B-B14F-4D97-AF65-F5344CB8AC3E}">
        <p14:creationId xmlns:p14="http://schemas.microsoft.com/office/powerpoint/2010/main" val="110999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E765F3-77D4-2046-A024-19841375E3FA}" type="slidenum">
              <a:rPr lang="en-US" smtClean="0"/>
              <a:t>19</a:t>
            </a:fld>
            <a:endParaRPr lang="en-US"/>
          </a:p>
        </p:txBody>
      </p:sp>
    </p:spTree>
    <p:extLst>
      <p:ext uri="{BB962C8B-B14F-4D97-AF65-F5344CB8AC3E}">
        <p14:creationId xmlns:p14="http://schemas.microsoft.com/office/powerpoint/2010/main" val="2390893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E765F3-77D4-2046-A024-19841375E3FA}" type="slidenum">
              <a:rPr lang="en-US" smtClean="0"/>
              <a:t>20</a:t>
            </a:fld>
            <a:endParaRPr lang="en-US"/>
          </a:p>
        </p:txBody>
      </p:sp>
    </p:spTree>
    <p:extLst>
      <p:ext uri="{BB962C8B-B14F-4D97-AF65-F5344CB8AC3E}">
        <p14:creationId xmlns:p14="http://schemas.microsoft.com/office/powerpoint/2010/main" val="2758156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E765F3-77D4-2046-A024-19841375E3FA}" type="slidenum">
              <a:rPr lang="en-US" smtClean="0"/>
              <a:t>21</a:t>
            </a:fld>
            <a:endParaRPr lang="en-US"/>
          </a:p>
        </p:txBody>
      </p:sp>
    </p:spTree>
    <p:extLst>
      <p:ext uri="{BB962C8B-B14F-4D97-AF65-F5344CB8AC3E}">
        <p14:creationId xmlns:p14="http://schemas.microsoft.com/office/powerpoint/2010/main" val="2482788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E765F3-77D4-2046-A024-19841375E3FA}" type="slidenum">
              <a:rPr lang="en-US" smtClean="0"/>
              <a:t>23</a:t>
            </a:fld>
            <a:endParaRPr lang="en-US"/>
          </a:p>
        </p:txBody>
      </p:sp>
    </p:spTree>
    <p:extLst>
      <p:ext uri="{BB962C8B-B14F-4D97-AF65-F5344CB8AC3E}">
        <p14:creationId xmlns:p14="http://schemas.microsoft.com/office/powerpoint/2010/main" val="494007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E765F3-77D4-2046-A024-19841375E3FA}" type="slidenum">
              <a:rPr lang="en-US" smtClean="0"/>
              <a:t>24</a:t>
            </a:fld>
            <a:endParaRPr lang="en-US"/>
          </a:p>
        </p:txBody>
      </p:sp>
    </p:spTree>
    <p:extLst>
      <p:ext uri="{BB962C8B-B14F-4D97-AF65-F5344CB8AC3E}">
        <p14:creationId xmlns:p14="http://schemas.microsoft.com/office/powerpoint/2010/main" val="1166487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E765F3-77D4-2046-A024-19841375E3FA}" type="slidenum">
              <a:rPr lang="en-US" smtClean="0"/>
              <a:t>28</a:t>
            </a:fld>
            <a:endParaRPr lang="en-US"/>
          </a:p>
        </p:txBody>
      </p:sp>
    </p:spTree>
    <p:extLst>
      <p:ext uri="{BB962C8B-B14F-4D97-AF65-F5344CB8AC3E}">
        <p14:creationId xmlns:p14="http://schemas.microsoft.com/office/powerpoint/2010/main" val="1234934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E765F3-77D4-2046-A024-19841375E3FA}" type="slidenum">
              <a:rPr lang="en-US" smtClean="0"/>
              <a:t>33</a:t>
            </a:fld>
            <a:endParaRPr lang="en-US"/>
          </a:p>
        </p:txBody>
      </p:sp>
    </p:spTree>
    <p:extLst>
      <p:ext uri="{BB962C8B-B14F-4D97-AF65-F5344CB8AC3E}">
        <p14:creationId xmlns:p14="http://schemas.microsoft.com/office/powerpoint/2010/main" val="39958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5BC48-4E96-B840-AC61-71B63871632B}" type="slidenum">
              <a:rPr lang="en-US" smtClean="0"/>
              <a:t>37</a:t>
            </a:fld>
            <a:endParaRPr lang="en-US"/>
          </a:p>
        </p:txBody>
      </p:sp>
    </p:spTree>
    <p:extLst>
      <p:ext uri="{BB962C8B-B14F-4D97-AF65-F5344CB8AC3E}">
        <p14:creationId xmlns:p14="http://schemas.microsoft.com/office/powerpoint/2010/main" val="1841213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2BA8E-7ABC-9570-D225-D29FC3D471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866AC6-80E0-D9AC-7FA1-5A44C1C9B0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439511-062D-12B8-85A8-3A6108B048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FB2FA41-E7AC-90A5-3137-C86FC0FACC94}"/>
              </a:ext>
            </a:extLst>
          </p:cNvPr>
          <p:cNvSpPr>
            <a:spLocks noGrp="1"/>
          </p:cNvSpPr>
          <p:nvPr>
            <p:ph type="sldNum" sz="quarter" idx="5"/>
          </p:nvPr>
        </p:nvSpPr>
        <p:spPr/>
        <p:txBody>
          <a:bodyPr/>
          <a:lstStyle/>
          <a:p>
            <a:fld id="{E8C5BC48-4E96-B840-AC61-71B63871632B}" type="slidenum">
              <a:rPr lang="en-US" smtClean="0"/>
              <a:t>38</a:t>
            </a:fld>
            <a:endParaRPr lang="en-US"/>
          </a:p>
        </p:txBody>
      </p:sp>
    </p:spTree>
    <p:extLst>
      <p:ext uri="{BB962C8B-B14F-4D97-AF65-F5344CB8AC3E}">
        <p14:creationId xmlns:p14="http://schemas.microsoft.com/office/powerpoint/2010/main" val="1472789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E765F3-77D4-2046-A024-19841375E3FA}" type="slidenum">
              <a:rPr lang="en-US" smtClean="0"/>
              <a:t>2</a:t>
            </a:fld>
            <a:endParaRPr lang="en-US"/>
          </a:p>
        </p:txBody>
      </p:sp>
    </p:spTree>
    <p:extLst>
      <p:ext uri="{BB962C8B-B14F-4D97-AF65-F5344CB8AC3E}">
        <p14:creationId xmlns:p14="http://schemas.microsoft.com/office/powerpoint/2010/main" val="3975317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B731C-9F89-D037-69BE-B7AE9F9355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A9248C-3D8D-32EE-3604-060C27A178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D10E31-E475-8E7C-9EF5-71FA8CFBC1D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6FB867D-E4E0-40A3-6CE3-30811385320D}"/>
              </a:ext>
            </a:extLst>
          </p:cNvPr>
          <p:cNvSpPr>
            <a:spLocks noGrp="1"/>
          </p:cNvSpPr>
          <p:nvPr>
            <p:ph type="sldNum" sz="quarter" idx="5"/>
          </p:nvPr>
        </p:nvSpPr>
        <p:spPr/>
        <p:txBody>
          <a:bodyPr/>
          <a:lstStyle/>
          <a:p>
            <a:fld id="{E8C5BC48-4E96-B840-AC61-71B63871632B}" type="slidenum">
              <a:rPr lang="en-US" smtClean="0"/>
              <a:t>39</a:t>
            </a:fld>
            <a:endParaRPr lang="en-US"/>
          </a:p>
        </p:txBody>
      </p:sp>
    </p:spTree>
    <p:extLst>
      <p:ext uri="{BB962C8B-B14F-4D97-AF65-F5344CB8AC3E}">
        <p14:creationId xmlns:p14="http://schemas.microsoft.com/office/powerpoint/2010/main" val="1612079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A6054-7001-6540-1EF8-4AF678E5BE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F1F272-9F73-D749-EBC7-18C0847BF4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A5C26B-12AB-ACCD-97B2-6E54710112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A73380-F143-7F13-C6A7-F4FAF961E059}"/>
              </a:ext>
            </a:extLst>
          </p:cNvPr>
          <p:cNvSpPr>
            <a:spLocks noGrp="1"/>
          </p:cNvSpPr>
          <p:nvPr>
            <p:ph type="sldNum" sz="quarter" idx="5"/>
          </p:nvPr>
        </p:nvSpPr>
        <p:spPr/>
        <p:txBody>
          <a:bodyPr/>
          <a:lstStyle/>
          <a:p>
            <a:fld id="{E8C5BC48-4E96-B840-AC61-71B63871632B}" type="slidenum">
              <a:rPr lang="en-US" smtClean="0"/>
              <a:t>40</a:t>
            </a:fld>
            <a:endParaRPr lang="en-US"/>
          </a:p>
        </p:txBody>
      </p:sp>
    </p:spTree>
    <p:extLst>
      <p:ext uri="{BB962C8B-B14F-4D97-AF65-F5344CB8AC3E}">
        <p14:creationId xmlns:p14="http://schemas.microsoft.com/office/powerpoint/2010/main" val="1665150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30EBF-8318-FF00-4AAC-BE8033437E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C771F0-8C41-3DB8-14A5-F4B0CD9E95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C2B68C-F210-EA04-CAC6-C7C73FA20B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A1AFE35-5A23-AE81-CBE9-445155BDA2F4}"/>
              </a:ext>
            </a:extLst>
          </p:cNvPr>
          <p:cNvSpPr>
            <a:spLocks noGrp="1"/>
          </p:cNvSpPr>
          <p:nvPr>
            <p:ph type="sldNum" sz="quarter" idx="5"/>
          </p:nvPr>
        </p:nvSpPr>
        <p:spPr/>
        <p:txBody>
          <a:bodyPr/>
          <a:lstStyle/>
          <a:p>
            <a:fld id="{E8C5BC48-4E96-B840-AC61-71B63871632B}" type="slidenum">
              <a:rPr lang="en-US" smtClean="0"/>
              <a:t>41</a:t>
            </a:fld>
            <a:endParaRPr lang="en-US"/>
          </a:p>
        </p:txBody>
      </p:sp>
    </p:spTree>
    <p:extLst>
      <p:ext uri="{BB962C8B-B14F-4D97-AF65-F5344CB8AC3E}">
        <p14:creationId xmlns:p14="http://schemas.microsoft.com/office/powerpoint/2010/main" val="1324512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8D62E-E793-9ED6-BA4E-ABD3AD69A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52FD7F-9465-19A9-AC6F-04D12EC121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65D790-5381-CB9F-2F4C-4DA847EE2A4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6F2E88-6AA2-1CF4-0480-9C46211411F4}"/>
              </a:ext>
            </a:extLst>
          </p:cNvPr>
          <p:cNvSpPr>
            <a:spLocks noGrp="1"/>
          </p:cNvSpPr>
          <p:nvPr>
            <p:ph type="sldNum" sz="quarter" idx="5"/>
          </p:nvPr>
        </p:nvSpPr>
        <p:spPr/>
        <p:txBody>
          <a:bodyPr/>
          <a:lstStyle/>
          <a:p>
            <a:fld id="{E8C5BC48-4E96-B840-AC61-71B63871632B}" type="slidenum">
              <a:rPr lang="en-US" smtClean="0"/>
              <a:t>42</a:t>
            </a:fld>
            <a:endParaRPr lang="en-US"/>
          </a:p>
        </p:txBody>
      </p:sp>
    </p:spTree>
    <p:extLst>
      <p:ext uri="{BB962C8B-B14F-4D97-AF65-F5344CB8AC3E}">
        <p14:creationId xmlns:p14="http://schemas.microsoft.com/office/powerpoint/2010/main" val="3982593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116BD-5C0A-93D6-943F-346CC6215C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58727-292C-5069-51F0-3679B1627B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F9513C-FF75-5716-F551-FDE66D8251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B836ABC-914C-1AAD-3D8B-E532E451C131}"/>
              </a:ext>
            </a:extLst>
          </p:cNvPr>
          <p:cNvSpPr>
            <a:spLocks noGrp="1"/>
          </p:cNvSpPr>
          <p:nvPr>
            <p:ph type="sldNum" sz="quarter" idx="5"/>
          </p:nvPr>
        </p:nvSpPr>
        <p:spPr/>
        <p:txBody>
          <a:bodyPr/>
          <a:lstStyle/>
          <a:p>
            <a:fld id="{E8C5BC48-4E96-B840-AC61-71B63871632B}" type="slidenum">
              <a:rPr lang="en-US" smtClean="0"/>
              <a:t>43</a:t>
            </a:fld>
            <a:endParaRPr lang="en-US"/>
          </a:p>
        </p:txBody>
      </p:sp>
    </p:spTree>
    <p:extLst>
      <p:ext uri="{BB962C8B-B14F-4D97-AF65-F5344CB8AC3E}">
        <p14:creationId xmlns:p14="http://schemas.microsoft.com/office/powerpoint/2010/main" val="958683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BD8A2-8534-A99E-3F69-65F65DB08B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DA471B-DBFD-9DD2-0196-434D95CBA1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2550A1-13B6-7FED-0945-91B4C47F46F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7F4459-F10D-09AF-270E-F1121FEB769E}"/>
              </a:ext>
            </a:extLst>
          </p:cNvPr>
          <p:cNvSpPr>
            <a:spLocks noGrp="1"/>
          </p:cNvSpPr>
          <p:nvPr>
            <p:ph type="sldNum" sz="quarter" idx="5"/>
          </p:nvPr>
        </p:nvSpPr>
        <p:spPr/>
        <p:txBody>
          <a:bodyPr/>
          <a:lstStyle/>
          <a:p>
            <a:fld id="{E8C5BC48-4E96-B840-AC61-71B63871632B}" type="slidenum">
              <a:rPr lang="en-US" smtClean="0"/>
              <a:t>44</a:t>
            </a:fld>
            <a:endParaRPr lang="en-US"/>
          </a:p>
        </p:txBody>
      </p:sp>
    </p:spTree>
    <p:extLst>
      <p:ext uri="{BB962C8B-B14F-4D97-AF65-F5344CB8AC3E}">
        <p14:creationId xmlns:p14="http://schemas.microsoft.com/office/powerpoint/2010/main" val="1311428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50C4D-20DC-07FE-4135-B8ECE5EBA1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938C33-F033-9DB6-64F1-084B624937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687511-A220-C407-91FB-FEA5679B21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AFE8B5-2DF4-2C18-17AB-560E36DD198E}"/>
              </a:ext>
            </a:extLst>
          </p:cNvPr>
          <p:cNvSpPr>
            <a:spLocks noGrp="1"/>
          </p:cNvSpPr>
          <p:nvPr>
            <p:ph type="sldNum" sz="quarter" idx="5"/>
          </p:nvPr>
        </p:nvSpPr>
        <p:spPr/>
        <p:txBody>
          <a:bodyPr/>
          <a:lstStyle/>
          <a:p>
            <a:fld id="{E8C5BC48-4E96-B840-AC61-71B63871632B}" type="slidenum">
              <a:rPr lang="en-US" smtClean="0"/>
              <a:t>45</a:t>
            </a:fld>
            <a:endParaRPr lang="en-US"/>
          </a:p>
        </p:txBody>
      </p:sp>
    </p:spTree>
    <p:extLst>
      <p:ext uri="{BB962C8B-B14F-4D97-AF65-F5344CB8AC3E}">
        <p14:creationId xmlns:p14="http://schemas.microsoft.com/office/powerpoint/2010/main" val="2689577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AB91C-B109-C56C-257F-03645DF2B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B7588-57ED-ADCD-BBFB-2D4FCFF2D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A89B3A-D65F-97EE-7E99-C74E257054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EF8A403-2638-F9EA-69BB-B8784C2D76CA}"/>
              </a:ext>
            </a:extLst>
          </p:cNvPr>
          <p:cNvSpPr>
            <a:spLocks noGrp="1"/>
          </p:cNvSpPr>
          <p:nvPr>
            <p:ph type="sldNum" sz="quarter" idx="5"/>
          </p:nvPr>
        </p:nvSpPr>
        <p:spPr/>
        <p:txBody>
          <a:bodyPr/>
          <a:lstStyle/>
          <a:p>
            <a:fld id="{E8C5BC48-4E96-B840-AC61-71B63871632B}" type="slidenum">
              <a:rPr lang="en-US" smtClean="0"/>
              <a:t>46</a:t>
            </a:fld>
            <a:endParaRPr lang="en-US"/>
          </a:p>
        </p:txBody>
      </p:sp>
    </p:spTree>
    <p:extLst>
      <p:ext uri="{BB962C8B-B14F-4D97-AF65-F5344CB8AC3E}">
        <p14:creationId xmlns:p14="http://schemas.microsoft.com/office/powerpoint/2010/main" val="30071505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5A221-B384-7693-5277-7A212AFFB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AEFC37-CBAC-5B4B-31E9-FAFE14CFAD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96DEB-707D-BB09-F6B4-88E3DC8B14E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CD68FF-DC5E-2257-1E3B-EA7CECEACB8E}"/>
              </a:ext>
            </a:extLst>
          </p:cNvPr>
          <p:cNvSpPr>
            <a:spLocks noGrp="1"/>
          </p:cNvSpPr>
          <p:nvPr>
            <p:ph type="sldNum" sz="quarter" idx="5"/>
          </p:nvPr>
        </p:nvSpPr>
        <p:spPr/>
        <p:txBody>
          <a:bodyPr/>
          <a:lstStyle/>
          <a:p>
            <a:fld id="{E8C5BC48-4E96-B840-AC61-71B63871632B}" type="slidenum">
              <a:rPr lang="en-US" smtClean="0"/>
              <a:t>47</a:t>
            </a:fld>
            <a:endParaRPr lang="en-US"/>
          </a:p>
        </p:txBody>
      </p:sp>
    </p:spTree>
    <p:extLst>
      <p:ext uri="{BB962C8B-B14F-4D97-AF65-F5344CB8AC3E}">
        <p14:creationId xmlns:p14="http://schemas.microsoft.com/office/powerpoint/2010/main" val="2752905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C4CF8-9BA6-868E-9B50-494569C42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1C9B5-D5F5-DCBD-5858-54232035BA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3C3DED-3E6C-BFB7-AAD0-A524342C04D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0FEA84-08DF-143D-56CF-AE9850202437}"/>
              </a:ext>
            </a:extLst>
          </p:cNvPr>
          <p:cNvSpPr>
            <a:spLocks noGrp="1"/>
          </p:cNvSpPr>
          <p:nvPr>
            <p:ph type="sldNum" sz="quarter" idx="5"/>
          </p:nvPr>
        </p:nvSpPr>
        <p:spPr/>
        <p:txBody>
          <a:bodyPr/>
          <a:lstStyle/>
          <a:p>
            <a:fld id="{E8C5BC48-4E96-B840-AC61-71B63871632B}" type="slidenum">
              <a:rPr lang="en-US" smtClean="0"/>
              <a:t>48</a:t>
            </a:fld>
            <a:endParaRPr lang="en-US"/>
          </a:p>
        </p:txBody>
      </p:sp>
    </p:spTree>
    <p:extLst>
      <p:ext uri="{BB962C8B-B14F-4D97-AF65-F5344CB8AC3E}">
        <p14:creationId xmlns:p14="http://schemas.microsoft.com/office/powerpoint/2010/main" val="1002197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E765F3-77D4-2046-A024-19841375E3FA}" type="slidenum">
              <a:rPr lang="en-US" smtClean="0"/>
              <a:t>4</a:t>
            </a:fld>
            <a:endParaRPr lang="en-US"/>
          </a:p>
        </p:txBody>
      </p:sp>
    </p:spTree>
    <p:extLst>
      <p:ext uri="{BB962C8B-B14F-4D97-AF65-F5344CB8AC3E}">
        <p14:creationId xmlns:p14="http://schemas.microsoft.com/office/powerpoint/2010/main" val="556455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61A71-F8A0-725B-2F5D-89AA4325C7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3E334C-DDDB-80B9-E281-A046FDEA46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A748B9-0B4F-82AF-7296-48295DD06D1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8DE9AD4-F694-AFDE-0EF0-BBC951244BA4}"/>
              </a:ext>
            </a:extLst>
          </p:cNvPr>
          <p:cNvSpPr>
            <a:spLocks noGrp="1"/>
          </p:cNvSpPr>
          <p:nvPr>
            <p:ph type="sldNum" sz="quarter" idx="5"/>
          </p:nvPr>
        </p:nvSpPr>
        <p:spPr/>
        <p:txBody>
          <a:bodyPr/>
          <a:lstStyle/>
          <a:p>
            <a:fld id="{E8C5BC48-4E96-B840-AC61-71B63871632B}" type="slidenum">
              <a:rPr lang="en-US" smtClean="0"/>
              <a:t>49</a:t>
            </a:fld>
            <a:endParaRPr lang="en-US"/>
          </a:p>
        </p:txBody>
      </p:sp>
    </p:spTree>
    <p:extLst>
      <p:ext uri="{BB962C8B-B14F-4D97-AF65-F5344CB8AC3E}">
        <p14:creationId xmlns:p14="http://schemas.microsoft.com/office/powerpoint/2010/main" val="2006529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62A38-FA19-98EA-79B5-48D75F974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F5397-7C26-BD08-A737-262AF08B78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18F10-AA2A-E225-DFAE-732CE69DEA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C16F43-19E7-443E-A2C4-77DAFC8BD6CB}"/>
              </a:ext>
            </a:extLst>
          </p:cNvPr>
          <p:cNvSpPr>
            <a:spLocks noGrp="1"/>
          </p:cNvSpPr>
          <p:nvPr>
            <p:ph type="sldNum" sz="quarter" idx="5"/>
          </p:nvPr>
        </p:nvSpPr>
        <p:spPr/>
        <p:txBody>
          <a:bodyPr/>
          <a:lstStyle/>
          <a:p>
            <a:fld id="{E8C5BC48-4E96-B840-AC61-71B63871632B}" type="slidenum">
              <a:rPr lang="en-US" smtClean="0"/>
              <a:t>50</a:t>
            </a:fld>
            <a:endParaRPr lang="en-US"/>
          </a:p>
        </p:txBody>
      </p:sp>
    </p:spTree>
    <p:extLst>
      <p:ext uri="{BB962C8B-B14F-4D97-AF65-F5344CB8AC3E}">
        <p14:creationId xmlns:p14="http://schemas.microsoft.com/office/powerpoint/2010/main" val="4007827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AF24F-34D2-718D-860E-F4DE926D4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73CD8-153A-E306-6DBD-27796A3581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9D507E-4A25-47F2-B849-18B4B454EA2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969F0D-FE13-01BC-26D5-BCEC9605A917}"/>
              </a:ext>
            </a:extLst>
          </p:cNvPr>
          <p:cNvSpPr>
            <a:spLocks noGrp="1"/>
          </p:cNvSpPr>
          <p:nvPr>
            <p:ph type="sldNum" sz="quarter" idx="5"/>
          </p:nvPr>
        </p:nvSpPr>
        <p:spPr/>
        <p:txBody>
          <a:bodyPr/>
          <a:lstStyle/>
          <a:p>
            <a:fld id="{E8C5BC48-4E96-B840-AC61-71B63871632B}" type="slidenum">
              <a:rPr lang="en-US" smtClean="0"/>
              <a:t>51</a:t>
            </a:fld>
            <a:endParaRPr lang="en-US"/>
          </a:p>
        </p:txBody>
      </p:sp>
    </p:spTree>
    <p:extLst>
      <p:ext uri="{BB962C8B-B14F-4D97-AF65-F5344CB8AC3E}">
        <p14:creationId xmlns:p14="http://schemas.microsoft.com/office/powerpoint/2010/main" val="757028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B6161-FD80-919E-B580-78204E8943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F6F200-88F4-59A7-FF1F-487060A8F1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89E486-D745-5C66-D654-644D15A0F57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65185EB-4C41-F8B3-F210-AEFA5903C105}"/>
              </a:ext>
            </a:extLst>
          </p:cNvPr>
          <p:cNvSpPr>
            <a:spLocks noGrp="1"/>
          </p:cNvSpPr>
          <p:nvPr>
            <p:ph type="sldNum" sz="quarter" idx="5"/>
          </p:nvPr>
        </p:nvSpPr>
        <p:spPr/>
        <p:txBody>
          <a:bodyPr/>
          <a:lstStyle/>
          <a:p>
            <a:fld id="{E8C5BC48-4E96-B840-AC61-71B63871632B}" type="slidenum">
              <a:rPr lang="en-US" smtClean="0"/>
              <a:t>52</a:t>
            </a:fld>
            <a:endParaRPr lang="en-US"/>
          </a:p>
        </p:txBody>
      </p:sp>
    </p:spTree>
    <p:extLst>
      <p:ext uri="{BB962C8B-B14F-4D97-AF65-F5344CB8AC3E}">
        <p14:creationId xmlns:p14="http://schemas.microsoft.com/office/powerpoint/2010/main" val="810344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893BC-5F12-7DA3-6B49-C6F5653C7B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B93806-08C7-E085-644B-CE61198752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9889A-0D07-433E-04B0-7AE6E5CBF4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90E2D7-1738-63DA-436C-F39F9B33DA6E}"/>
              </a:ext>
            </a:extLst>
          </p:cNvPr>
          <p:cNvSpPr>
            <a:spLocks noGrp="1"/>
          </p:cNvSpPr>
          <p:nvPr>
            <p:ph type="sldNum" sz="quarter" idx="5"/>
          </p:nvPr>
        </p:nvSpPr>
        <p:spPr/>
        <p:txBody>
          <a:bodyPr/>
          <a:lstStyle/>
          <a:p>
            <a:fld id="{E8C5BC48-4E96-B840-AC61-71B63871632B}" type="slidenum">
              <a:rPr lang="en-US" smtClean="0"/>
              <a:t>53</a:t>
            </a:fld>
            <a:endParaRPr lang="en-US"/>
          </a:p>
        </p:txBody>
      </p:sp>
    </p:spTree>
    <p:extLst>
      <p:ext uri="{BB962C8B-B14F-4D97-AF65-F5344CB8AC3E}">
        <p14:creationId xmlns:p14="http://schemas.microsoft.com/office/powerpoint/2010/main" val="3247917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6CD4A-4F00-1264-1920-A5AEB7159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F3C8B0-20D9-5ED8-CBD3-DC2397DC96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680812-564A-2EAF-0CB7-00163AD7E7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4A2406-C3D4-57FA-16C9-0EDC8D778A17}"/>
              </a:ext>
            </a:extLst>
          </p:cNvPr>
          <p:cNvSpPr>
            <a:spLocks noGrp="1"/>
          </p:cNvSpPr>
          <p:nvPr>
            <p:ph type="sldNum" sz="quarter" idx="5"/>
          </p:nvPr>
        </p:nvSpPr>
        <p:spPr/>
        <p:txBody>
          <a:bodyPr/>
          <a:lstStyle/>
          <a:p>
            <a:fld id="{E8C5BC48-4E96-B840-AC61-71B63871632B}" type="slidenum">
              <a:rPr lang="en-US" smtClean="0"/>
              <a:t>54</a:t>
            </a:fld>
            <a:endParaRPr lang="en-US"/>
          </a:p>
        </p:txBody>
      </p:sp>
    </p:spTree>
    <p:extLst>
      <p:ext uri="{BB962C8B-B14F-4D97-AF65-F5344CB8AC3E}">
        <p14:creationId xmlns:p14="http://schemas.microsoft.com/office/powerpoint/2010/main" val="21622243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5B743-D42D-9A41-E24C-771BA02AFC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97DB61-54E8-8333-DA51-52F05C6F0C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63D92C-3618-ED70-1CF4-F78B0AC0BB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C404B60-B96B-D737-91D0-AA015E9F7697}"/>
              </a:ext>
            </a:extLst>
          </p:cNvPr>
          <p:cNvSpPr>
            <a:spLocks noGrp="1"/>
          </p:cNvSpPr>
          <p:nvPr>
            <p:ph type="sldNum" sz="quarter" idx="5"/>
          </p:nvPr>
        </p:nvSpPr>
        <p:spPr/>
        <p:txBody>
          <a:bodyPr/>
          <a:lstStyle/>
          <a:p>
            <a:fld id="{E8C5BC48-4E96-B840-AC61-71B63871632B}" type="slidenum">
              <a:rPr lang="en-US" smtClean="0"/>
              <a:t>55</a:t>
            </a:fld>
            <a:endParaRPr lang="en-US"/>
          </a:p>
        </p:txBody>
      </p:sp>
    </p:spTree>
    <p:extLst>
      <p:ext uri="{BB962C8B-B14F-4D97-AF65-F5344CB8AC3E}">
        <p14:creationId xmlns:p14="http://schemas.microsoft.com/office/powerpoint/2010/main" val="1841797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E765F3-77D4-2046-A024-19841375E3FA}" type="slidenum">
              <a:rPr lang="en-US" smtClean="0"/>
              <a:t>5</a:t>
            </a:fld>
            <a:endParaRPr lang="en-US"/>
          </a:p>
        </p:txBody>
      </p:sp>
    </p:spTree>
    <p:extLst>
      <p:ext uri="{BB962C8B-B14F-4D97-AF65-F5344CB8AC3E}">
        <p14:creationId xmlns:p14="http://schemas.microsoft.com/office/powerpoint/2010/main" val="1478231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La </a:t>
            </a:r>
            <a:r>
              <a:rPr lang="en-US" sz="1200" b="0" i="0" u="none" strike="noStrike" kern="1200" dirty="0" err="1">
                <a:solidFill>
                  <a:schemeClr val="tx1"/>
                </a:solidFill>
                <a:effectLst/>
                <a:latin typeface="+mn-lt"/>
                <a:ea typeface="+mn-ea"/>
                <a:cs typeface="+mn-cs"/>
              </a:rPr>
              <a:t>condensación</a:t>
            </a:r>
            <a:r>
              <a:rPr lang="en-US" sz="1200" b="0" i="0" u="none" strike="noStrike" kern="1200" dirty="0">
                <a:solidFill>
                  <a:schemeClr val="tx1"/>
                </a:solidFill>
                <a:effectLst/>
                <a:latin typeface="+mn-lt"/>
                <a:ea typeface="+mn-ea"/>
                <a:cs typeface="+mn-cs"/>
              </a:rPr>
              <a:t> y la </a:t>
            </a:r>
            <a:r>
              <a:rPr lang="en-US" sz="1200" b="0" i="0" u="none" strike="noStrike" kern="1200" dirty="0" err="1">
                <a:solidFill>
                  <a:schemeClr val="tx1"/>
                </a:solidFill>
                <a:effectLst/>
                <a:latin typeface="+mn-lt"/>
                <a:ea typeface="+mn-ea"/>
                <a:cs typeface="+mn-cs"/>
              </a:rPr>
              <a:t>rarefacción</a:t>
            </a:r>
            <a:r>
              <a:rPr lang="en-US" sz="1200" b="0" i="0" u="none" strike="noStrike" kern="1200" dirty="0">
                <a:solidFill>
                  <a:schemeClr val="tx1"/>
                </a:solidFill>
                <a:effectLst/>
                <a:latin typeface="+mn-lt"/>
                <a:ea typeface="+mn-ea"/>
                <a:cs typeface="+mn-cs"/>
              </a:rPr>
              <a:t> son </a:t>
            </a:r>
            <a:r>
              <a:rPr lang="en-US" sz="1200" b="0" i="0" u="none" strike="noStrike" kern="1200" dirty="0" err="1">
                <a:solidFill>
                  <a:schemeClr val="tx1"/>
                </a:solidFill>
                <a:effectLst/>
                <a:latin typeface="+mn-lt"/>
                <a:ea typeface="+mn-ea"/>
                <a:cs typeface="+mn-cs"/>
              </a:rPr>
              <a:t>procesos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físicos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opuestos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que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describen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cambios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la </a:t>
            </a:r>
            <a:r>
              <a:rPr lang="en-US" sz="1200" b="0" i="0" u="none" strike="noStrike" kern="1200" dirty="0" err="1">
                <a:solidFill>
                  <a:schemeClr val="tx1"/>
                </a:solidFill>
                <a:effectLst/>
                <a:latin typeface="+mn-lt"/>
                <a:ea typeface="+mn-ea"/>
                <a:cs typeface="+mn-cs"/>
              </a:rPr>
              <a:t>densidad</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una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sustancia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comúnmente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aire</a:t>
            </a:r>
            <a:r>
              <a:rPr lang="en-US" sz="1200" b="0" i="0" u="none" strike="noStrike" kern="1200" dirty="0">
                <a:solidFill>
                  <a:schemeClr val="tx1"/>
                </a:solidFill>
                <a:effectLst/>
                <a:latin typeface="+mn-lt"/>
                <a:ea typeface="+mn-ea"/>
                <a:cs typeface="+mn-cs"/>
              </a:rPr>
              <a:t> o gases. La </a:t>
            </a:r>
            <a:r>
              <a:rPr lang="en-US" sz="1200" b="1" i="0" u="none" strike="noStrike" kern="1200" dirty="0" err="1">
                <a:solidFill>
                  <a:schemeClr val="tx1"/>
                </a:solidFill>
                <a:effectLst/>
                <a:latin typeface="+mn-lt"/>
                <a:ea typeface="+mn-ea"/>
                <a:cs typeface="+mn-cs"/>
              </a:rPr>
              <a:t>condensación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aumenta</a:t>
            </a:r>
            <a:r>
              <a:rPr lang="en-US" sz="1200" b="0" i="0" u="none" strike="noStrike" kern="1200" dirty="0">
                <a:solidFill>
                  <a:schemeClr val="tx1"/>
                </a:solidFill>
                <a:effectLst/>
                <a:latin typeface="+mn-lt"/>
                <a:ea typeface="+mn-ea"/>
                <a:cs typeface="+mn-cs"/>
              </a:rPr>
              <a:t> la </a:t>
            </a:r>
            <a:r>
              <a:rPr lang="en-US" sz="1200" b="0" i="0" u="none" strike="noStrike" kern="1200" dirty="0" err="1">
                <a:solidFill>
                  <a:schemeClr val="tx1"/>
                </a:solidFill>
                <a:effectLst/>
                <a:latin typeface="+mn-lt"/>
                <a:ea typeface="+mn-ea"/>
                <a:cs typeface="+mn-cs"/>
              </a:rPr>
              <a:t>densidad</a:t>
            </a:r>
            <a:r>
              <a:rPr lang="en-US" sz="1200" b="0" i="0" u="none" strike="noStrike" kern="1200" dirty="0">
                <a:solidFill>
                  <a:schemeClr val="tx1"/>
                </a:solidFill>
                <a:effectLst/>
                <a:latin typeface="+mn-lt"/>
                <a:ea typeface="+mn-ea"/>
                <a:cs typeface="+mn-cs"/>
              </a:rPr>
              <a:t> y </a:t>
            </a:r>
            <a:r>
              <a:rPr lang="en-US" sz="1200" b="0" i="0" u="none" strike="noStrike" kern="1200" dirty="0" err="1">
                <a:solidFill>
                  <a:schemeClr val="tx1"/>
                </a:solidFill>
                <a:effectLst/>
                <a:latin typeface="+mn-lt"/>
                <a:ea typeface="+mn-ea"/>
                <a:cs typeface="+mn-cs"/>
              </a:rPr>
              <a:t>comprime</a:t>
            </a:r>
            <a:r>
              <a:rPr lang="en-US" sz="1200" b="0" i="0" u="none" strike="noStrike" kern="1200" dirty="0">
                <a:solidFill>
                  <a:schemeClr val="tx1"/>
                </a:solidFill>
                <a:effectLst/>
                <a:latin typeface="+mn-lt"/>
                <a:ea typeface="+mn-ea"/>
                <a:cs typeface="+mn-cs"/>
              </a:rPr>
              <a:t> las </a:t>
            </a:r>
            <a:r>
              <a:rPr lang="en-US" sz="1200" b="0" i="0" u="none" strike="noStrike" kern="1200" dirty="0" err="1">
                <a:solidFill>
                  <a:schemeClr val="tx1"/>
                </a:solidFill>
                <a:effectLst/>
                <a:latin typeface="+mn-lt"/>
                <a:ea typeface="+mn-ea"/>
                <a:cs typeface="+mn-cs"/>
              </a:rPr>
              <a:t>partículas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mientras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que</a:t>
            </a:r>
            <a:r>
              <a:rPr lang="en-US" sz="1200" b="0" i="0" u="none" strike="noStrike" kern="1200" dirty="0">
                <a:solidFill>
                  <a:schemeClr val="tx1"/>
                </a:solidFill>
                <a:effectLst/>
                <a:latin typeface="+mn-lt"/>
                <a:ea typeface="+mn-ea"/>
                <a:cs typeface="+mn-cs"/>
              </a:rPr>
              <a:t> la </a:t>
            </a:r>
            <a:r>
              <a:rPr lang="en-US" sz="1200" b="1" i="0" u="none" strike="noStrike" kern="1200" dirty="0" err="1">
                <a:solidFill>
                  <a:schemeClr val="tx1"/>
                </a:solidFill>
                <a:effectLst/>
                <a:latin typeface="+mn-lt"/>
                <a:ea typeface="+mn-ea"/>
                <a:cs typeface="+mn-cs"/>
              </a:rPr>
              <a:t>rarefacción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disminuye</a:t>
            </a:r>
            <a:r>
              <a:rPr lang="en-US" sz="1200" b="0" i="0" u="none" strike="noStrike" kern="1200" dirty="0">
                <a:solidFill>
                  <a:schemeClr val="tx1"/>
                </a:solidFill>
                <a:effectLst/>
                <a:latin typeface="+mn-lt"/>
                <a:ea typeface="+mn-ea"/>
                <a:cs typeface="+mn-cs"/>
              </a:rPr>
              <a:t> la </a:t>
            </a:r>
            <a:r>
              <a:rPr lang="en-US" sz="1200" b="0" i="0" u="none" strike="noStrike" kern="1200" dirty="0" err="1">
                <a:solidFill>
                  <a:schemeClr val="tx1"/>
                </a:solidFill>
                <a:effectLst/>
                <a:latin typeface="+mn-lt"/>
                <a:ea typeface="+mn-ea"/>
                <a:cs typeface="+mn-cs"/>
              </a:rPr>
              <a:t>densidad</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estirando</a:t>
            </a:r>
            <a:r>
              <a:rPr lang="en-US" sz="1200" b="0" i="0" u="none" strike="noStrike" kern="1200" dirty="0">
                <a:solidFill>
                  <a:schemeClr val="tx1"/>
                </a:solidFill>
                <a:effectLst/>
                <a:latin typeface="+mn-lt"/>
                <a:ea typeface="+mn-ea"/>
                <a:cs typeface="+mn-cs"/>
              </a:rPr>
              <a:t> o </a:t>
            </a:r>
            <a:r>
              <a:rPr lang="en-US" sz="1200" b="0" i="0" u="none" strike="noStrike" kern="1200" dirty="0" err="1">
                <a:solidFill>
                  <a:schemeClr val="tx1"/>
                </a:solidFill>
                <a:effectLst/>
                <a:latin typeface="+mn-lt"/>
                <a:ea typeface="+mn-ea"/>
                <a:cs typeface="+mn-cs"/>
              </a:rPr>
              <a:t>separando</a:t>
            </a:r>
            <a:r>
              <a:rPr lang="en-US" sz="1200" b="0" i="0" u="none" strike="noStrike" kern="1200" dirty="0">
                <a:solidFill>
                  <a:schemeClr val="tx1"/>
                </a:solidFill>
                <a:effectLst/>
                <a:latin typeface="+mn-lt"/>
                <a:ea typeface="+mn-ea"/>
                <a:cs typeface="+mn-cs"/>
              </a:rPr>
              <a:t> las </a:t>
            </a:r>
            <a:r>
              <a:rPr lang="en-US" sz="1200" b="0" i="0" u="none" strike="noStrike" kern="1200" dirty="0" err="1">
                <a:solidFill>
                  <a:schemeClr val="tx1"/>
                </a:solidFill>
                <a:effectLst/>
                <a:latin typeface="+mn-lt"/>
                <a:ea typeface="+mn-ea"/>
                <a:cs typeface="+mn-cs"/>
              </a:rPr>
              <a:t>partículas</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
              </a:rPr>
              <a:t>1</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a:rPr>
              <a:t>2</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a:rPr>
              <a:t>3</a:t>
            </a:r>
            <a:r>
              <a:rPr lang="en-US" sz="1200" b="0" i="0" u="none" strike="noStrike" kern="1200" dirty="0">
                <a:solidFill>
                  <a:schemeClr val="tx1"/>
                </a:solidFill>
                <a:effectLst/>
                <a:latin typeface="+mn-lt"/>
                <a:ea typeface="+mn-ea"/>
                <a:cs typeface="+mn-cs"/>
              </a:rPr>
              <a:t>]</a:t>
            </a:r>
          </a:p>
          <a:p>
            <a:r>
              <a:rPr lang="en-US" sz="1200" b="1" i="0" u="none" strike="noStrike" kern="1200" dirty="0">
                <a:solidFill>
                  <a:schemeClr val="tx1"/>
                </a:solidFill>
                <a:effectLst/>
                <a:latin typeface="+mn-lt"/>
                <a:ea typeface="+mn-ea"/>
                <a:cs typeface="+mn-cs"/>
              </a:rPr>
              <a:t>En </a:t>
            </a:r>
            <a:r>
              <a:rPr lang="en-US" sz="1200" b="1" i="0" u="none" strike="noStrike" kern="1200" dirty="0" err="1">
                <a:solidFill>
                  <a:schemeClr val="tx1"/>
                </a:solidFill>
                <a:effectLst/>
                <a:latin typeface="+mn-lt"/>
                <a:ea typeface="+mn-ea"/>
                <a:cs typeface="+mn-cs"/>
              </a:rPr>
              <a:t>Física</a:t>
            </a:r>
            <a:r>
              <a:rPr lang="en-US" sz="1200" b="1" i="0" u="none" strike="noStrike" kern="1200" dirty="0">
                <a:solidFill>
                  <a:schemeClr val="tx1"/>
                </a:solidFill>
                <a:effectLst/>
                <a:latin typeface="+mn-lt"/>
                <a:ea typeface="+mn-ea"/>
                <a:cs typeface="+mn-cs"/>
              </a:rPr>
              <a:t> (Ondas Sonoras):</a:t>
            </a:r>
            <a:r>
              <a:rPr lang="en-US" sz="1200" b="0" i="0" u="none" strike="noStrike" kern="1200" dirty="0">
                <a:solidFill>
                  <a:schemeClr val="tx1"/>
                </a:solidFill>
                <a:effectLst/>
                <a:latin typeface="+mn-lt"/>
                <a:ea typeface="+mn-ea"/>
                <a:cs typeface="+mn-cs"/>
              </a:rPr>
              <a:t> La </a:t>
            </a:r>
            <a:r>
              <a:rPr lang="en-US" sz="1200" b="0" i="0" u="none" strike="noStrike" kern="1200" dirty="0" err="1">
                <a:solidFill>
                  <a:schemeClr val="tx1"/>
                </a:solidFill>
                <a:effectLst/>
                <a:latin typeface="+mn-lt"/>
                <a:ea typeface="+mn-ea"/>
                <a:cs typeface="+mn-cs"/>
              </a:rPr>
              <a:t>condensación</a:t>
            </a:r>
            <a:r>
              <a:rPr lang="en-US" sz="1200" b="0" i="0" u="none" strike="noStrike" kern="1200" dirty="0">
                <a:solidFill>
                  <a:schemeClr val="tx1"/>
                </a:solidFill>
                <a:effectLst/>
                <a:latin typeface="+mn-lt"/>
                <a:ea typeface="+mn-ea"/>
                <a:cs typeface="+mn-cs"/>
              </a:rPr>
              <a:t> (o </a:t>
            </a:r>
            <a:r>
              <a:rPr lang="en-US" sz="1200" b="0" i="0" u="none" strike="noStrike" kern="1200" dirty="0" err="1">
                <a:solidFill>
                  <a:schemeClr val="tx1"/>
                </a:solidFill>
                <a:effectLst/>
                <a:latin typeface="+mn-lt"/>
                <a:ea typeface="+mn-ea"/>
                <a:cs typeface="+mn-cs"/>
              </a:rPr>
              <a:t>compresión</a:t>
            </a:r>
            <a:r>
              <a:rPr lang="en-US" sz="1200" b="0" i="0" u="none" strike="noStrike" kern="1200" dirty="0">
                <a:solidFill>
                  <a:schemeClr val="tx1"/>
                </a:solidFill>
                <a:effectLst/>
                <a:latin typeface="+mn-lt"/>
                <a:ea typeface="+mn-ea"/>
                <a:cs typeface="+mn-cs"/>
              </a:rPr>
              <a:t>) es la zona de </a:t>
            </a:r>
            <a:r>
              <a:rPr lang="en-US" sz="1200" b="0" i="0" u="none" strike="noStrike" kern="1200" dirty="0" err="1">
                <a:solidFill>
                  <a:schemeClr val="tx1"/>
                </a:solidFill>
                <a:effectLst/>
                <a:latin typeface="+mn-lt"/>
                <a:ea typeface="+mn-ea"/>
                <a:cs typeface="+mn-cs"/>
              </a:rPr>
              <a:t>alta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presión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donde</a:t>
            </a:r>
            <a:r>
              <a:rPr lang="en-US" sz="1200" b="0" i="0" u="none" strike="noStrike" kern="1200" dirty="0">
                <a:solidFill>
                  <a:schemeClr val="tx1"/>
                </a:solidFill>
                <a:effectLst/>
                <a:latin typeface="+mn-lt"/>
                <a:ea typeface="+mn-ea"/>
                <a:cs typeface="+mn-cs"/>
              </a:rPr>
              <a:t> las </a:t>
            </a:r>
            <a:r>
              <a:rPr lang="en-US" sz="1200" b="0" i="0" u="none" strike="noStrike" kern="1200" dirty="0" err="1">
                <a:solidFill>
                  <a:schemeClr val="tx1"/>
                </a:solidFill>
                <a:effectLst/>
                <a:latin typeface="+mn-lt"/>
                <a:ea typeface="+mn-ea"/>
                <a:cs typeface="+mn-cs"/>
              </a:rPr>
              <a:t>moléculas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están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más</a:t>
            </a:r>
            <a:r>
              <a:rPr lang="en-US" sz="1200" b="0" i="0" u="none" strike="noStrike" kern="1200" dirty="0">
                <a:solidFill>
                  <a:schemeClr val="tx1"/>
                </a:solidFill>
                <a:effectLst/>
                <a:latin typeface="+mn-lt"/>
                <a:ea typeface="+mn-ea"/>
                <a:cs typeface="+mn-cs"/>
              </a:rPr>
              <a:t> juntas. La </a:t>
            </a:r>
            <a:r>
              <a:rPr lang="en-US" sz="1200" b="0" i="0" u="none" strike="noStrike" kern="1200" dirty="0" err="1">
                <a:solidFill>
                  <a:schemeClr val="tx1"/>
                </a:solidFill>
                <a:effectLst/>
                <a:latin typeface="+mn-lt"/>
                <a:ea typeface="+mn-ea"/>
                <a:cs typeface="+mn-cs"/>
              </a:rPr>
              <a:t>rarefacción</a:t>
            </a:r>
            <a:r>
              <a:rPr lang="en-US" sz="1200" b="0" i="0" u="none" strike="noStrike" kern="1200" dirty="0">
                <a:solidFill>
                  <a:schemeClr val="tx1"/>
                </a:solidFill>
                <a:effectLst/>
                <a:latin typeface="+mn-lt"/>
                <a:ea typeface="+mn-ea"/>
                <a:cs typeface="+mn-cs"/>
              </a:rPr>
              <a:t> es la zona de baja </a:t>
            </a:r>
            <a:r>
              <a:rPr lang="en-US" sz="1200" b="0" i="0" u="none" strike="noStrike" kern="1200" dirty="0" err="1">
                <a:solidFill>
                  <a:schemeClr val="tx1"/>
                </a:solidFill>
                <a:effectLst/>
                <a:latin typeface="+mn-lt"/>
                <a:ea typeface="+mn-ea"/>
                <a:cs typeface="+mn-cs"/>
              </a:rPr>
              <a:t>presión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donde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están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más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separadas</a:t>
            </a:r>
            <a:r>
              <a:rPr lang="en-US" sz="1200" b="0" i="0" u="none" strike="noStrike" kern="1200" dirty="0">
                <a:solidFill>
                  <a:schemeClr val="tx1"/>
                </a:solidFill>
                <a:effectLst/>
                <a:latin typeface="+mn-lt"/>
                <a:ea typeface="+mn-ea"/>
                <a:cs typeface="+mn-cs"/>
              </a:rPr>
              <a:t>.</a:t>
            </a:r>
          </a:p>
          <a:p>
            <a:r>
              <a:rPr lang="en-US" sz="1200" b="1" i="0" u="none" strike="noStrike" kern="1200" dirty="0">
                <a:solidFill>
                  <a:schemeClr val="tx1"/>
                </a:solidFill>
                <a:effectLst/>
                <a:latin typeface="+mn-lt"/>
                <a:ea typeface="+mn-ea"/>
                <a:cs typeface="+mn-cs"/>
              </a:rPr>
              <a:t>En Filosofía (Anaxímenes):</a:t>
            </a:r>
            <a:r>
              <a:rPr lang="en-US" sz="1200" b="0" i="0" u="none" strike="noStrike" kern="1200" dirty="0">
                <a:solidFill>
                  <a:schemeClr val="tx1"/>
                </a:solidFill>
                <a:effectLst/>
                <a:latin typeface="+mn-lt"/>
                <a:ea typeface="+mn-ea"/>
                <a:cs typeface="+mn-cs"/>
              </a:rPr>
              <a:t> El </a:t>
            </a:r>
            <a:r>
              <a:rPr lang="en-US" sz="1200" b="0" i="0" u="none" strike="noStrike" kern="1200" dirty="0" err="1">
                <a:solidFill>
                  <a:schemeClr val="tx1"/>
                </a:solidFill>
                <a:effectLst/>
                <a:latin typeface="+mn-lt"/>
                <a:ea typeface="+mn-ea"/>
                <a:cs typeface="+mn-cs"/>
              </a:rPr>
              <a:t>filósofo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presocrático</a:t>
            </a:r>
            <a:r>
              <a:rPr lang="en-US" sz="1200" b="0" i="0" u="none" strike="noStrike" kern="1200" dirty="0">
                <a:solidFill>
                  <a:schemeClr val="tx1"/>
                </a:solidFill>
                <a:effectLst/>
                <a:latin typeface="+mn-lt"/>
                <a:ea typeface="+mn-ea"/>
                <a:cs typeface="+mn-cs"/>
              </a:rPr>
              <a:t> Anaxímenes </a:t>
            </a:r>
            <a:r>
              <a:rPr lang="en-US" sz="1200" b="0" i="0" u="none" strike="noStrike" kern="1200" dirty="0" err="1">
                <a:solidFill>
                  <a:schemeClr val="tx1"/>
                </a:solidFill>
                <a:effectLst/>
                <a:latin typeface="+mn-lt"/>
                <a:ea typeface="+mn-ea"/>
                <a:cs typeface="+mn-cs"/>
              </a:rPr>
              <a:t>utilizaba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estos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conceptos</a:t>
            </a:r>
            <a:r>
              <a:rPr lang="en-US" sz="1200" b="0" i="0" u="none" strike="noStrike" kern="1200" dirty="0">
                <a:solidFill>
                  <a:schemeClr val="tx1"/>
                </a:solidFill>
                <a:effectLst/>
                <a:latin typeface="+mn-lt"/>
                <a:ea typeface="+mn-ea"/>
                <a:cs typeface="+mn-cs"/>
              </a:rPr>
              <a:t> para </a:t>
            </a:r>
            <a:r>
              <a:rPr lang="en-US" sz="1200" b="0" i="0" u="none" strike="noStrike" kern="1200" dirty="0" err="1">
                <a:solidFill>
                  <a:schemeClr val="tx1"/>
                </a:solidFill>
                <a:effectLst/>
                <a:latin typeface="+mn-lt"/>
                <a:ea typeface="+mn-ea"/>
                <a:cs typeface="+mn-cs"/>
              </a:rPr>
              <a:t>explicar</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cómo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el</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aire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arj</a:t>
            </a:r>
            <a:r>
              <a:rPr lang="en-US" sz="1200" b="0" i="0" u="none" strike="noStrike" kern="1200" dirty="0">
                <a:solidFill>
                  <a:schemeClr val="tx1"/>
                </a:solidFill>
                <a:effectLst/>
                <a:latin typeface="+mn-lt"/>
                <a:ea typeface="+mn-ea"/>
                <a:cs typeface="+mn-cs"/>
              </a:rPr>
              <a:t>\acute{e}\)) se </a:t>
            </a:r>
            <a:r>
              <a:rPr lang="en-US" sz="1200" b="0" i="0" u="none" strike="noStrike" kern="1200" dirty="0" err="1">
                <a:solidFill>
                  <a:schemeClr val="tx1"/>
                </a:solidFill>
                <a:effectLst/>
                <a:latin typeface="+mn-lt"/>
                <a:ea typeface="+mn-ea"/>
                <a:cs typeface="+mn-cs"/>
              </a:rPr>
              <a:t>transforma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todo</a:t>
            </a:r>
            <a:r>
              <a:rPr lang="en-US" sz="1200" b="0" i="0" u="none" strike="noStrike" kern="1200" dirty="0">
                <a:solidFill>
                  <a:schemeClr val="tx1"/>
                </a:solidFill>
                <a:effectLst/>
                <a:latin typeface="+mn-lt"/>
                <a:ea typeface="+mn-ea"/>
                <a:cs typeface="+mn-cs"/>
              </a:rPr>
              <a:t>:</a:t>
            </a:r>
          </a:p>
          <a:p>
            <a:pPr lvl="1"/>
            <a:r>
              <a:rPr lang="en-US" sz="1200" b="1" i="0" u="none" strike="noStrike" kern="1200" dirty="0" err="1">
                <a:solidFill>
                  <a:schemeClr val="tx1"/>
                </a:solidFill>
                <a:effectLst/>
                <a:latin typeface="+mn-lt"/>
                <a:ea typeface="+mn-ea"/>
                <a:cs typeface="+mn-cs"/>
              </a:rPr>
              <a:t>Condensación</a:t>
            </a:r>
            <a:r>
              <a:rPr lang="en-US" sz="1200" b="1" i="0" u="none" strike="noStrike"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El </a:t>
            </a:r>
            <a:r>
              <a:rPr lang="en-US" sz="1200" b="0" i="0" u="none" strike="noStrike" kern="1200" dirty="0" err="1">
                <a:solidFill>
                  <a:schemeClr val="tx1"/>
                </a:solidFill>
                <a:effectLst/>
                <a:latin typeface="+mn-lt"/>
                <a:ea typeface="+mn-ea"/>
                <a:cs typeface="+mn-cs"/>
              </a:rPr>
              <a:t>aire</a:t>
            </a:r>
            <a:r>
              <a:rPr lang="en-US" sz="1200" b="0" i="0" u="none" strike="noStrike" kern="1200" dirty="0">
                <a:solidFill>
                  <a:schemeClr val="tx1"/>
                </a:solidFill>
                <a:effectLst/>
                <a:latin typeface="+mn-lt"/>
                <a:ea typeface="+mn-ea"/>
                <a:cs typeface="+mn-cs"/>
              </a:rPr>
              <a:t> se </a:t>
            </a:r>
            <a:r>
              <a:rPr lang="en-US" sz="1200" b="0" i="0" u="none" strike="noStrike" kern="1200" dirty="0" err="1">
                <a:solidFill>
                  <a:schemeClr val="tx1"/>
                </a:solidFill>
                <a:effectLst/>
                <a:latin typeface="+mn-lt"/>
                <a:ea typeface="+mn-ea"/>
                <a:cs typeface="+mn-cs"/>
              </a:rPr>
              <a:t>enfría</a:t>
            </a:r>
            <a:r>
              <a:rPr lang="en-US" sz="1200" b="0" i="0" u="none" strike="noStrike" kern="1200" dirty="0">
                <a:solidFill>
                  <a:schemeClr val="tx1"/>
                </a:solidFill>
                <a:effectLst/>
                <a:latin typeface="+mn-lt"/>
                <a:ea typeface="+mn-ea"/>
                <a:cs typeface="+mn-cs"/>
              </a:rPr>
              <a:t> y </a:t>
            </a:r>
            <a:r>
              <a:rPr lang="en-US" sz="1200" b="0" i="0" u="none" strike="noStrike" kern="1200" dirty="0" err="1">
                <a:solidFill>
                  <a:schemeClr val="tx1"/>
                </a:solidFill>
                <a:effectLst/>
                <a:latin typeface="+mn-lt"/>
                <a:ea typeface="+mn-ea"/>
                <a:cs typeface="+mn-cs"/>
              </a:rPr>
              <a:t>densifica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convirtiéndose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viento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nubes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agua</a:t>
            </a:r>
            <a:r>
              <a:rPr lang="en-US" sz="1200" b="0" i="0" u="none" strike="noStrike" kern="1200" dirty="0">
                <a:solidFill>
                  <a:schemeClr val="tx1"/>
                </a:solidFill>
                <a:effectLst/>
                <a:latin typeface="+mn-lt"/>
                <a:ea typeface="+mn-ea"/>
                <a:cs typeface="+mn-cs"/>
              </a:rPr>
              <a:t>, tierra y </a:t>
            </a:r>
            <a:r>
              <a:rPr lang="en-US" sz="1200" b="0" i="0" u="none" strike="noStrike" kern="1200" dirty="0" err="1">
                <a:solidFill>
                  <a:schemeClr val="tx1"/>
                </a:solidFill>
                <a:effectLst/>
                <a:latin typeface="+mn-lt"/>
                <a:ea typeface="+mn-ea"/>
                <a:cs typeface="+mn-cs"/>
              </a:rPr>
              <a:t>finalmente</a:t>
            </a:r>
            <a:r>
              <a:rPr lang="en-US" sz="1200" b="0" i="0" u="none" strike="noStrike" kern="1200" dirty="0">
                <a:solidFill>
                  <a:schemeClr val="tx1"/>
                </a:solidFill>
                <a:effectLst/>
                <a:latin typeface="+mn-lt"/>
                <a:ea typeface="+mn-ea"/>
                <a:cs typeface="+mn-cs"/>
              </a:rPr>
              <a:t> piedra.</a:t>
            </a:r>
          </a:p>
          <a:p>
            <a:pPr lvl="1"/>
            <a:r>
              <a:rPr lang="en-US" sz="1200" b="1" i="0" u="none" strike="noStrike" kern="1200" dirty="0" err="1">
                <a:solidFill>
                  <a:schemeClr val="tx1"/>
                </a:solidFill>
                <a:effectLst/>
                <a:latin typeface="+mn-lt"/>
                <a:ea typeface="+mn-ea"/>
                <a:cs typeface="+mn-cs"/>
              </a:rPr>
              <a:t>Rarefacción</a:t>
            </a:r>
            <a:r>
              <a:rPr lang="en-US" sz="1200" b="1" i="0" u="none" strike="noStrike"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El </a:t>
            </a:r>
            <a:r>
              <a:rPr lang="en-US" sz="1200" b="0" i="0" u="none" strike="noStrike" kern="1200" dirty="0" err="1">
                <a:solidFill>
                  <a:schemeClr val="tx1"/>
                </a:solidFill>
                <a:effectLst/>
                <a:latin typeface="+mn-lt"/>
                <a:ea typeface="+mn-ea"/>
                <a:cs typeface="+mn-cs"/>
              </a:rPr>
              <a:t>aire</a:t>
            </a:r>
            <a:r>
              <a:rPr lang="en-US" sz="1200" b="0" i="0" u="none" strike="noStrike" kern="1200" dirty="0">
                <a:solidFill>
                  <a:schemeClr val="tx1"/>
                </a:solidFill>
                <a:effectLst/>
                <a:latin typeface="+mn-lt"/>
                <a:ea typeface="+mn-ea"/>
                <a:cs typeface="+mn-cs"/>
              </a:rPr>
              <a:t> se </a:t>
            </a:r>
            <a:r>
              <a:rPr lang="en-US" sz="1200" b="0" i="0" u="none" strike="noStrike" kern="1200" dirty="0" err="1">
                <a:solidFill>
                  <a:schemeClr val="tx1"/>
                </a:solidFill>
                <a:effectLst/>
                <a:latin typeface="+mn-lt"/>
                <a:ea typeface="+mn-ea"/>
                <a:cs typeface="+mn-cs"/>
              </a:rPr>
              <a:t>calienta</a:t>
            </a:r>
            <a:r>
              <a:rPr lang="en-US" sz="1200" b="0" i="0" u="none" strike="noStrike" kern="1200" dirty="0">
                <a:solidFill>
                  <a:schemeClr val="tx1"/>
                </a:solidFill>
                <a:effectLst/>
                <a:latin typeface="+mn-lt"/>
                <a:ea typeface="+mn-ea"/>
                <a:cs typeface="+mn-cs"/>
              </a:rPr>
              <a:t> y </a:t>
            </a:r>
            <a:r>
              <a:rPr lang="en-US" sz="1200" b="0" i="0" u="none" strike="noStrike" kern="1200" dirty="0" err="1">
                <a:solidFill>
                  <a:schemeClr val="tx1"/>
                </a:solidFill>
                <a:effectLst/>
                <a:latin typeface="+mn-lt"/>
                <a:ea typeface="+mn-ea"/>
                <a:cs typeface="+mn-cs"/>
              </a:rPr>
              <a:t>enrarece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transformándose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fuego</a:t>
            </a:r>
            <a:r>
              <a:rPr lang="en-US" sz="1200" b="0" i="0" u="none" strike="noStrike"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E8C5BC48-4E96-B840-AC61-71B63871632B}" type="slidenum">
              <a:rPr lang="en-US" smtClean="0"/>
              <a:t>6</a:t>
            </a:fld>
            <a:endParaRPr lang="en-US"/>
          </a:p>
        </p:txBody>
      </p:sp>
    </p:spTree>
    <p:extLst>
      <p:ext uri="{BB962C8B-B14F-4D97-AF65-F5344CB8AC3E}">
        <p14:creationId xmlns:p14="http://schemas.microsoft.com/office/powerpoint/2010/main" val="1467377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Elea al sur de Italia</a:t>
            </a:r>
          </a:p>
        </p:txBody>
      </p:sp>
      <p:sp>
        <p:nvSpPr>
          <p:cNvPr id="4" name="Slide Number Placeholder 3"/>
          <p:cNvSpPr>
            <a:spLocks noGrp="1"/>
          </p:cNvSpPr>
          <p:nvPr>
            <p:ph type="sldNum" sz="quarter" idx="5"/>
          </p:nvPr>
        </p:nvSpPr>
        <p:spPr/>
        <p:txBody>
          <a:bodyPr/>
          <a:lstStyle/>
          <a:p>
            <a:fld id="{E8C5BC48-4E96-B840-AC61-71B63871632B}" type="slidenum">
              <a:rPr lang="en-US" smtClean="0"/>
              <a:t>8</a:t>
            </a:fld>
            <a:endParaRPr lang="en-US"/>
          </a:p>
        </p:txBody>
      </p:sp>
    </p:spTree>
    <p:extLst>
      <p:ext uri="{BB962C8B-B14F-4D97-AF65-F5344CB8AC3E}">
        <p14:creationId xmlns:p14="http://schemas.microsoft.com/office/powerpoint/2010/main" val="1710934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E765F3-77D4-2046-A024-19841375E3FA}" type="slidenum">
              <a:rPr lang="en-US" smtClean="0"/>
              <a:t>9</a:t>
            </a:fld>
            <a:endParaRPr lang="en-US"/>
          </a:p>
        </p:txBody>
      </p:sp>
    </p:spTree>
    <p:extLst>
      <p:ext uri="{BB962C8B-B14F-4D97-AF65-F5344CB8AC3E}">
        <p14:creationId xmlns:p14="http://schemas.microsoft.com/office/powerpoint/2010/main" val="1618102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E765F3-77D4-2046-A024-19841375E3FA}" type="slidenum">
              <a:rPr lang="en-US" smtClean="0"/>
              <a:t>14</a:t>
            </a:fld>
            <a:endParaRPr lang="en-US"/>
          </a:p>
        </p:txBody>
      </p:sp>
    </p:spTree>
    <p:extLst>
      <p:ext uri="{BB962C8B-B14F-4D97-AF65-F5344CB8AC3E}">
        <p14:creationId xmlns:p14="http://schemas.microsoft.com/office/powerpoint/2010/main" val="1226174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E765F3-77D4-2046-A024-19841375E3FA}" type="slidenum">
              <a:rPr lang="en-US" smtClean="0"/>
              <a:t>17</a:t>
            </a:fld>
            <a:endParaRPr lang="en-US"/>
          </a:p>
        </p:txBody>
      </p:sp>
    </p:spTree>
    <p:extLst>
      <p:ext uri="{BB962C8B-B14F-4D97-AF65-F5344CB8AC3E}">
        <p14:creationId xmlns:p14="http://schemas.microsoft.com/office/powerpoint/2010/main" val="4077272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DF7932-18F0-334E-B66D-9571670E722C}" type="datetimeFigureOut">
              <a:rPr lang="en-US" smtClean="0"/>
              <a:t>5/15/26</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2A86266E-36AF-0E48-8EC5-51E2D6B30724}"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7469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DF7932-18F0-334E-B66D-9571670E722C}" type="datetimeFigureOut">
              <a:rPr lang="en-US" smtClean="0"/>
              <a:t>5/15/26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6266E-36AF-0E48-8EC5-51E2D6B30724}"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642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DF7932-18F0-334E-B66D-9571670E722C}" type="datetimeFigureOut">
              <a:rPr lang="en-US" smtClean="0"/>
              <a:t>5/15/26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6266E-36AF-0E48-8EC5-51E2D6B30724}"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108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DF7932-18F0-334E-B66D-9571670E722C}" type="datetimeFigureOut">
              <a:rPr lang="en-US" smtClean="0"/>
              <a:t>5/15/26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6266E-36AF-0E48-8EC5-51E2D6B30724}"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581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DF7932-18F0-334E-B66D-9571670E722C}" type="datetimeFigureOut">
              <a:rPr lang="en-US" smtClean="0"/>
              <a:t>5/15/26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6266E-36AF-0E48-8EC5-51E2D6B30724}"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1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DF7932-18F0-334E-B66D-9571670E722C}" type="datetimeFigureOut">
              <a:rPr lang="en-US" smtClean="0"/>
              <a:t>5/15/26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6266E-36AF-0E48-8EC5-51E2D6B30724}"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3792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DF7932-18F0-334E-B66D-9571670E722C}" type="datetimeFigureOut">
              <a:rPr lang="en-US" smtClean="0"/>
              <a:t>5/15/26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6266E-36AF-0E48-8EC5-51E2D6B30724}"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6676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DF7932-18F0-334E-B66D-9571670E722C}" type="datetimeFigureOut">
              <a:rPr lang="en-US" smtClean="0"/>
              <a:t>5/15/26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6266E-36AF-0E48-8EC5-51E2D6B30724}"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623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F7932-18F0-334E-B66D-9571670E722C}" type="datetimeFigureOut">
              <a:rPr lang="en-US" smtClean="0"/>
              <a:t>5/15/26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6266E-36AF-0E48-8EC5-51E2D6B30724}" type="slidenum">
              <a:rPr lang="en-US" smtClean="0"/>
              <a:t>‹#›</a:t>
            </a:fld>
            <a:endParaRPr lang="en-US"/>
          </a:p>
        </p:txBody>
      </p:sp>
    </p:spTree>
    <p:extLst>
      <p:ext uri="{BB962C8B-B14F-4D97-AF65-F5344CB8AC3E}">
        <p14:creationId xmlns:p14="http://schemas.microsoft.com/office/powerpoint/2010/main" val="340490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DF7932-18F0-334E-B66D-9571670E722C}" type="datetimeFigureOut">
              <a:rPr lang="en-US" smtClean="0"/>
              <a:t>5/15/26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6266E-36AF-0E48-8EC5-51E2D6B30724}"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1816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98DF7932-18F0-334E-B66D-9571670E722C}" type="datetimeFigureOut">
              <a:rPr lang="en-US" smtClean="0"/>
              <a:t>5/15/26</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2A86266E-36AF-0E48-8EC5-51E2D6B30724}"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2068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8DF7932-18F0-334E-B66D-9571670E722C}" type="datetimeFigureOut">
              <a:rPr lang="en-US" smtClean="0"/>
              <a:t>5/15/26</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A86266E-36AF-0E48-8EC5-51E2D6B30724}"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0066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ES_tradnl" sz="2800" b="1" dirty="0">
                <a:latin typeface="Times New Roman" panose="02020603050405020304" pitchFamily="18" charset="0"/>
                <a:cs typeface="Times New Roman" panose="02020603050405020304" pitchFamily="18" charset="0"/>
              </a:rPr>
              <a:t>Filósofos Presocráticos </a:t>
            </a:r>
          </a:p>
        </p:txBody>
      </p:sp>
      <p:sp>
        <p:nvSpPr>
          <p:cNvPr id="3" name="Subtitle 2"/>
          <p:cNvSpPr>
            <a:spLocks noGrp="1"/>
          </p:cNvSpPr>
          <p:nvPr>
            <p:ph type="subTitle" idx="1"/>
          </p:nvPr>
        </p:nvSpPr>
        <p:spPr/>
        <p:txBody>
          <a:bodyPr/>
          <a:lstStyle/>
          <a:p>
            <a:r>
              <a:rPr lang="es-ES_tradnl" sz="2800" b="1" dirty="0">
                <a:latin typeface="Times New Roman" panose="02020603050405020304" pitchFamily="18" charset="0"/>
                <a:cs typeface="Times New Roman" panose="02020603050405020304" pitchFamily="18" charset="0"/>
              </a:rPr>
              <a:t>Clase de Introducción a la Teología</a:t>
            </a:r>
          </a:p>
        </p:txBody>
      </p:sp>
      <p:sp>
        <p:nvSpPr>
          <p:cNvPr id="4" name="Rectangle 3">
            <a:extLst>
              <a:ext uri="{FF2B5EF4-FFF2-40B4-BE49-F238E27FC236}">
                <a16:creationId xmlns:a16="http://schemas.microsoft.com/office/drawing/2014/main" id="{C1817087-2636-D171-77FA-208AAAD9B59F}"/>
              </a:ext>
            </a:extLst>
          </p:cNvPr>
          <p:cNvSpPr/>
          <p:nvPr/>
        </p:nvSpPr>
        <p:spPr>
          <a:xfrm>
            <a:off x="9932634" y="-1555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Empédocles</a:t>
            </a:r>
          </a:p>
        </p:txBody>
      </p:sp>
      <p:sp>
        <p:nvSpPr>
          <p:cNvPr id="3" name="Content Placeholder 2"/>
          <p:cNvSpPr>
            <a:spLocks noGrp="1"/>
          </p:cNvSpPr>
          <p:nvPr>
            <p:ph idx="1"/>
          </p:nvPr>
        </p:nvSpPr>
        <p:spPr>
          <a:xfrm>
            <a:off x="759457" y="2002689"/>
            <a:ext cx="7772400" cy="4050792"/>
          </a:xfrm>
        </p:spPr>
        <p:txBody>
          <a:bodyPr>
            <a:normAutofit/>
          </a:bodyPr>
          <a:lstStyle/>
          <a:p>
            <a:r>
              <a:rPr lang="es-ES_tradnl" sz="4000" b="1" dirty="0">
                <a:latin typeface="Times New Roman" panose="02020603050405020304" pitchFamily="18" charset="0"/>
                <a:cs typeface="Times New Roman" panose="02020603050405020304" pitchFamily="18" charset="0"/>
              </a:rPr>
              <a:t>Cuatro elementos: tierra, agua, aire, fuego.</a:t>
            </a:r>
          </a:p>
          <a:p>
            <a:r>
              <a:rPr lang="es-ES_tradnl" sz="4000" b="1" dirty="0">
                <a:latin typeface="Times New Roman" panose="02020603050405020304" pitchFamily="18" charset="0"/>
                <a:cs typeface="Times New Roman" panose="02020603050405020304" pitchFamily="18" charset="0"/>
              </a:rPr>
              <a:t>Fuerzas: amor y odio.</a:t>
            </a:r>
          </a:p>
          <a:p>
            <a:r>
              <a:rPr lang="es-ES_tradnl" sz="4000" b="1" dirty="0">
                <a:latin typeface="Times New Roman" panose="02020603050405020304" pitchFamily="18" charset="0"/>
                <a:cs typeface="Times New Roman" panose="02020603050405020304" pitchFamily="18" charset="0"/>
              </a:rPr>
              <a:t>Teología: dualidad de fuerzas cósmicas.</a:t>
            </a:r>
          </a:p>
        </p:txBody>
      </p:sp>
      <p:pic>
        <p:nvPicPr>
          <p:cNvPr id="4" name="Picture 3">
            <a:extLst>
              <a:ext uri="{FF2B5EF4-FFF2-40B4-BE49-F238E27FC236}">
                <a16:creationId xmlns:a16="http://schemas.microsoft.com/office/drawing/2014/main" id="{5629232E-1FD5-6F1D-C9CB-809532A3E1F1}"/>
              </a:ext>
            </a:extLst>
          </p:cNvPr>
          <p:cNvPicPr>
            <a:picLocks noChangeAspect="1"/>
          </p:cNvPicPr>
          <p:nvPr/>
        </p:nvPicPr>
        <p:blipFill>
          <a:blip r:embed="rId2"/>
          <a:stretch>
            <a:fillRect/>
          </a:stretch>
        </p:blipFill>
        <p:spPr>
          <a:xfrm>
            <a:off x="8312726" y="2450946"/>
            <a:ext cx="2856923" cy="3429154"/>
          </a:xfrm>
          <a:prstGeom prst="rect">
            <a:avLst/>
          </a:prstGeom>
        </p:spPr>
      </p:pic>
      <p:sp>
        <p:nvSpPr>
          <p:cNvPr id="5" name="Rectangle 4">
            <a:extLst>
              <a:ext uri="{FF2B5EF4-FFF2-40B4-BE49-F238E27FC236}">
                <a16:creationId xmlns:a16="http://schemas.microsoft.com/office/drawing/2014/main" id="{C3770819-583D-C2FD-FCEC-11152773B5A0}"/>
              </a:ext>
            </a:extLst>
          </p:cNvPr>
          <p:cNvSpPr/>
          <p:nvPr/>
        </p:nvSpPr>
        <p:spPr>
          <a:xfrm>
            <a:off x="9901178"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Anaxágoras</a:t>
            </a:r>
          </a:p>
        </p:txBody>
      </p:sp>
      <p:sp>
        <p:nvSpPr>
          <p:cNvPr id="3" name="Content Placeholder 2"/>
          <p:cNvSpPr>
            <a:spLocks noGrp="1"/>
          </p:cNvSpPr>
          <p:nvPr>
            <p:ph idx="1"/>
          </p:nvPr>
        </p:nvSpPr>
        <p:spPr>
          <a:xfrm>
            <a:off x="786561" y="2107017"/>
            <a:ext cx="9603275" cy="3450613"/>
          </a:xfrm>
        </p:spPr>
        <p:txBody>
          <a:bodyPr>
            <a:normAutofit/>
          </a:bodyPr>
          <a:lstStyle/>
          <a:p>
            <a:r>
              <a:rPr lang="es-ES_tradnl" sz="4000" b="1" dirty="0">
                <a:latin typeface="Times New Roman" panose="02020603050405020304" pitchFamily="18" charset="0"/>
                <a:cs typeface="Times New Roman" panose="02020603050405020304" pitchFamily="18" charset="0"/>
              </a:rPr>
              <a:t>Introduce el Nous (mente).</a:t>
            </a:r>
          </a:p>
          <a:p>
            <a:r>
              <a:rPr lang="es-ES_tradnl" sz="4000" b="1" dirty="0">
                <a:latin typeface="Times New Roman" panose="02020603050405020304" pitchFamily="18" charset="0"/>
                <a:cs typeface="Times New Roman" panose="02020603050405020304" pitchFamily="18" charset="0"/>
              </a:rPr>
              <a:t>Ordena el cosmos.</a:t>
            </a:r>
          </a:p>
          <a:p>
            <a:r>
              <a:rPr lang="es-ES_tradnl" sz="4000" b="1" dirty="0">
                <a:latin typeface="Times New Roman" panose="02020603050405020304" pitchFamily="18" charset="0"/>
                <a:cs typeface="Times New Roman" panose="02020603050405020304" pitchFamily="18" charset="0"/>
              </a:rPr>
              <a:t>Teología: inteligencia suprema </a:t>
            </a:r>
          </a:p>
          <a:p>
            <a:pPr marL="0" indent="0">
              <a:buNone/>
            </a:pPr>
            <a:r>
              <a:rPr lang="es-ES_tradnl" sz="4000" b="1" dirty="0">
                <a:latin typeface="Times New Roman" panose="02020603050405020304" pitchFamily="18" charset="0"/>
                <a:cs typeface="Times New Roman" panose="02020603050405020304" pitchFamily="18" charset="0"/>
              </a:rPr>
              <a:t>como principio.</a:t>
            </a:r>
          </a:p>
        </p:txBody>
      </p:sp>
      <p:pic>
        <p:nvPicPr>
          <p:cNvPr id="4" name="Picture 3">
            <a:extLst>
              <a:ext uri="{FF2B5EF4-FFF2-40B4-BE49-F238E27FC236}">
                <a16:creationId xmlns:a16="http://schemas.microsoft.com/office/drawing/2014/main" id="{655C476C-A535-7788-2D3D-793B916BA6F1}"/>
              </a:ext>
            </a:extLst>
          </p:cNvPr>
          <p:cNvPicPr>
            <a:picLocks noChangeAspect="1"/>
          </p:cNvPicPr>
          <p:nvPr/>
        </p:nvPicPr>
        <p:blipFill>
          <a:blip r:embed="rId2"/>
          <a:stretch>
            <a:fillRect/>
          </a:stretch>
        </p:blipFill>
        <p:spPr>
          <a:xfrm>
            <a:off x="8659091" y="2658273"/>
            <a:ext cx="3060356" cy="3093641"/>
          </a:xfrm>
          <a:prstGeom prst="rect">
            <a:avLst/>
          </a:prstGeom>
        </p:spPr>
      </p:pic>
      <p:sp>
        <p:nvSpPr>
          <p:cNvPr id="5" name="Rectangle 4">
            <a:extLst>
              <a:ext uri="{FF2B5EF4-FFF2-40B4-BE49-F238E27FC236}">
                <a16:creationId xmlns:a16="http://schemas.microsoft.com/office/drawing/2014/main" id="{32FDCDD8-E83F-CDA6-41C9-3DD05963EE02}"/>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Demócrito</a:t>
            </a:r>
          </a:p>
        </p:txBody>
      </p:sp>
      <p:sp>
        <p:nvSpPr>
          <p:cNvPr id="3" name="Content Placeholder 2"/>
          <p:cNvSpPr>
            <a:spLocks noGrp="1"/>
          </p:cNvSpPr>
          <p:nvPr>
            <p:ph idx="1"/>
          </p:nvPr>
        </p:nvSpPr>
        <p:spPr>
          <a:xfrm>
            <a:off x="472553" y="2158516"/>
            <a:ext cx="9603275" cy="3450613"/>
          </a:xfrm>
        </p:spPr>
        <p:txBody>
          <a:bodyPr>
            <a:normAutofit/>
          </a:bodyPr>
          <a:lstStyle/>
          <a:p>
            <a:r>
              <a:rPr lang="es-ES_tradnl" sz="3600" b="1" dirty="0">
                <a:latin typeface="Times New Roman" panose="02020603050405020304" pitchFamily="18" charset="0"/>
                <a:cs typeface="Times New Roman" panose="02020603050405020304" pitchFamily="18" charset="0"/>
              </a:rPr>
              <a:t>Teoría atomista.</a:t>
            </a:r>
          </a:p>
          <a:p>
            <a:r>
              <a:rPr lang="es-ES_tradnl" sz="3600" b="1" dirty="0">
                <a:latin typeface="Times New Roman" panose="02020603050405020304" pitchFamily="18" charset="0"/>
                <a:cs typeface="Times New Roman" panose="02020603050405020304" pitchFamily="18" charset="0"/>
              </a:rPr>
              <a:t>Todo compuesto de átomos.</a:t>
            </a:r>
          </a:p>
          <a:p>
            <a:r>
              <a:rPr lang="es-ES_tradnl" sz="3600" b="1" dirty="0">
                <a:latin typeface="Times New Roman" panose="02020603050405020304" pitchFamily="18" charset="0"/>
                <a:cs typeface="Times New Roman" panose="02020603050405020304" pitchFamily="18" charset="0"/>
              </a:rPr>
              <a:t>Teología: visión mecanicista, </a:t>
            </a:r>
          </a:p>
          <a:p>
            <a:pPr marL="0" indent="0">
              <a:buNone/>
            </a:pPr>
            <a:r>
              <a:rPr lang="es-ES_tradnl" sz="3600" b="1" dirty="0">
                <a:latin typeface="Times New Roman" panose="02020603050405020304" pitchFamily="18" charset="0"/>
                <a:cs typeface="Times New Roman" panose="02020603050405020304" pitchFamily="18" charset="0"/>
              </a:rPr>
              <a:t>      menos teísta.</a:t>
            </a:r>
          </a:p>
        </p:txBody>
      </p:sp>
      <p:pic>
        <p:nvPicPr>
          <p:cNvPr id="4" name="Picture 3">
            <a:extLst>
              <a:ext uri="{FF2B5EF4-FFF2-40B4-BE49-F238E27FC236}">
                <a16:creationId xmlns:a16="http://schemas.microsoft.com/office/drawing/2014/main" id="{B13C713A-6B99-2D1E-500D-3B79208F10E3}"/>
              </a:ext>
            </a:extLst>
          </p:cNvPr>
          <p:cNvPicPr>
            <a:picLocks noChangeAspect="1"/>
          </p:cNvPicPr>
          <p:nvPr/>
        </p:nvPicPr>
        <p:blipFill>
          <a:blip r:embed="rId2"/>
          <a:stretch>
            <a:fillRect/>
          </a:stretch>
        </p:blipFill>
        <p:spPr>
          <a:xfrm>
            <a:off x="7363347" y="2658273"/>
            <a:ext cx="4356100" cy="2451100"/>
          </a:xfrm>
          <a:prstGeom prst="rect">
            <a:avLst/>
          </a:prstGeom>
        </p:spPr>
      </p:pic>
      <p:sp>
        <p:nvSpPr>
          <p:cNvPr id="5" name="Rectangle 4">
            <a:extLst>
              <a:ext uri="{FF2B5EF4-FFF2-40B4-BE49-F238E27FC236}">
                <a16:creationId xmlns:a16="http://schemas.microsoft.com/office/drawing/2014/main" id="{A2D47845-5445-909C-E544-A1E8632500D2}"/>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Conclusión teológica</a:t>
            </a:r>
          </a:p>
        </p:txBody>
      </p:sp>
      <p:sp>
        <p:nvSpPr>
          <p:cNvPr id="3" name="Content Placeholder 2"/>
          <p:cNvSpPr>
            <a:spLocks noGrp="1"/>
          </p:cNvSpPr>
          <p:nvPr>
            <p:ph idx="1"/>
          </p:nvPr>
        </p:nvSpPr>
        <p:spPr>
          <a:xfrm>
            <a:off x="615490" y="2002689"/>
            <a:ext cx="9759454" cy="4050792"/>
          </a:xfrm>
        </p:spPr>
        <p:txBody>
          <a:bodyPr>
            <a:noAutofit/>
          </a:bodyPr>
          <a:lstStyle/>
          <a:p>
            <a:r>
              <a:rPr lang="es-ES_tradnl" sz="4000" b="1" dirty="0">
                <a:latin typeface="Times New Roman" panose="02020603050405020304" pitchFamily="18" charset="0"/>
                <a:cs typeface="Times New Roman" panose="02020603050405020304" pitchFamily="18" charset="0"/>
              </a:rPr>
              <a:t>Los presocráticos buscan el origen de todo.</a:t>
            </a:r>
          </a:p>
          <a:p>
            <a:r>
              <a:rPr lang="es-ES_tradnl" sz="4000" b="1" dirty="0">
                <a:latin typeface="Times New Roman" panose="02020603050405020304" pitchFamily="18" charset="0"/>
                <a:cs typeface="Times New Roman" panose="02020603050405020304" pitchFamily="18" charset="0"/>
              </a:rPr>
              <a:t>Introducen conceptos que influyen en la teología.</a:t>
            </a:r>
          </a:p>
          <a:p>
            <a:r>
              <a:rPr lang="es-ES_tradnl" sz="4000" b="1" dirty="0">
                <a:latin typeface="Times New Roman" panose="02020603050405020304" pitchFamily="18" charset="0"/>
                <a:cs typeface="Times New Roman" panose="02020603050405020304" pitchFamily="18" charset="0"/>
              </a:rPr>
              <a:t>Preparan el pensamiento filosófico para Sócrates, Platón y Aristóteles.</a:t>
            </a:r>
          </a:p>
        </p:txBody>
      </p:sp>
      <p:sp>
        <p:nvSpPr>
          <p:cNvPr id="4" name="Rectangle 3">
            <a:extLst>
              <a:ext uri="{FF2B5EF4-FFF2-40B4-BE49-F238E27FC236}">
                <a16:creationId xmlns:a16="http://schemas.microsoft.com/office/drawing/2014/main" id="{966DD19A-0CAC-7DDE-757A-5D15AB625167}"/>
              </a:ext>
            </a:extLst>
          </p:cNvPr>
          <p:cNvSpPr/>
          <p:nvPr/>
        </p:nvSpPr>
        <p:spPr>
          <a:xfrm>
            <a:off x="9982200"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_tradnl" sz="2800" b="1" dirty="0">
                <a:latin typeface="Times New Roman" panose="02020603050405020304" pitchFamily="18" charset="0"/>
                <a:cs typeface="Times New Roman" panose="02020603050405020304" pitchFamily="18" charset="0"/>
              </a:rPr>
              <a:t>Los sofistas, Sócrates,  y Platón </a:t>
            </a:r>
          </a:p>
        </p:txBody>
      </p:sp>
      <p:sp>
        <p:nvSpPr>
          <p:cNvPr id="3" name="Subtitle 2"/>
          <p:cNvSpPr>
            <a:spLocks noGrp="1"/>
          </p:cNvSpPr>
          <p:nvPr>
            <p:ph type="subTitle" idx="1"/>
          </p:nvPr>
        </p:nvSpPr>
        <p:spPr/>
        <p:txBody>
          <a:bodyPr/>
          <a:lstStyle/>
          <a:p>
            <a:r>
              <a:rPr lang="es-ES_tradnl" sz="2800" b="1" dirty="0">
                <a:latin typeface="Times New Roman" panose="02020603050405020304" pitchFamily="18" charset="0"/>
                <a:cs typeface="Times New Roman" panose="02020603050405020304" pitchFamily="18" charset="0"/>
              </a:rPr>
              <a:t>Introducción a la FILOSOFÍA</a:t>
            </a:r>
          </a:p>
        </p:txBody>
      </p:sp>
      <p:sp>
        <p:nvSpPr>
          <p:cNvPr id="4" name="Rectangle 3">
            <a:extLst>
              <a:ext uri="{FF2B5EF4-FFF2-40B4-BE49-F238E27FC236}">
                <a16:creationId xmlns:a16="http://schemas.microsoft.com/office/drawing/2014/main" id="{30788C6B-BF8E-93ED-D313-D654FE65CC98}"/>
              </a:ext>
            </a:extLst>
          </p:cNvPr>
          <p:cNvSpPr/>
          <p:nvPr/>
        </p:nvSpPr>
        <p:spPr>
          <a:xfrm>
            <a:off x="9932634"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Contexto histórico</a:t>
            </a:r>
          </a:p>
        </p:txBody>
      </p:sp>
      <p:sp>
        <p:nvSpPr>
          <p:cNvPr id="3" name="Content Placeholder 2"/>
          <p:cNvSpPr>
            <a:spLocks noGrp="1"/>
          </p:cNvSpPr>
          <p:nvPr>
            <p:ph idx="1"/>
          </p:nvPr>
        </p:nvSpPr>
        <p:spPr>
          <a:xfrm>
            <a:off x="897934" y="2126568"/>
            <a:ext cx="9603275" cy="3450613"/>
          </a:xfrm>
        </p:spPr>
        <p:txBody>
          <a:bodyPr>
            <a:normAutofit/>
          </a:bodyPr>
          <a:lstStyle/>
          <a:p>
            <a:r>
              <a:rPr lang="es-ES_tradnl" sz="3000" b="1" dirty="0">
                <a:latin typeface="Times New Roman" panose="02020603050405020304" pitchFamily="18" charset="0"/>
                <a:cs typeface="Times New Roman" panose="02020603050405020304" pitchFamily="18" charset="0"/>
              </a:rPr>
              <a:t>Siglo V a.C. en Grecia.</a:t>
            </a:r>
          </a:p>
          <a:p>
            <a:r>
              <a:rPr lang="es-ES_tradnl" sz="3000" b="1" dirty="0">
                <a:latin typeface="Times New Roman" panose="02020603050405020304" pitchFamily="18" charset="0"/>
                <a:cs typeface="Times New Roman" panose="02020603050405020304" pitchFamily="18" charset="0"/>
              </a:rPr>
              <a:t>Atenas como centro intelectual.</a:t>
            </a:r>
          </a:p>
          <a:p>
            <a:r>
              <a:rPr lang="es-ES_tradnl" sz="3000" b="1" dirty="0">
                <a:latin typeface="Times New Roman" panose="02020603050405020304" pitchFamily="18" charset="0"/>
                <a:cs typeface="Times New Roman" panose="02020603050405020304" pitchFamily="18" charset="0"/>
              </a:rPr>
              <a:t>Transición del estudio de la naturaleza </a:t>
            </a:r>
          </a:p>
          <a:p>
            <a:pPr marL="0" indent="0">
              <a:buNone/>
            </a:pPr>
            <a:r>
              <a:rPr lang="es-ES_tradnl" sz="3000" b="1" dirty="0">
                <a:latin typeface="Times New Roman" panose="02020603050405020304" pitchFamily="18" charset="0"/>
                <a:cs typeface="Times New Roman" panose="02020603050405020304" pitchFamily="18" charset="0"/>
              </a:rPr>
              <a:t>             al ser humano.</a:t>
            </a:r>
          </a:p>
        </p:txBody>
      </p:sp>
      <p:pic>
        <p:nvPicPr>
          <p:cNvPr id="5" name="Picture 4">
            <a:extLst>
              <a:ext uri="{FF2B5EF4-FFF2-40B4-BE49-F238E27FC236}">
                <a16:creationId xmlns:a16="http://schemas.microsoft.com/office/drawing/2014/main" id="{069EE453-42BC-01A3-E740-E9FB9EF2B915}"/>
              </a:ext>
            </a:extLst>
          </p:cNvPr>
          <p:cNvPicPr>
            <a:picLocks noChangeAspect="1"/>
          </p:cNvPicPr>
          <p:nvPr/>
        </p:nvPicPr>
        <p:blipFill>
          <a:blip r:embed="rId2"/>
          <a:stretch>
            <a:fillRect/>
          </a:stretch>
        </p:blipFill>
        <p:spPr>
          <a:xfrm>
            <a:off x="9462654" y="2840182"/>
            <a:ext cx="1713345" cy="3213299"/>
          </a:xfrm>
          <a:prstGeom prst="rect">
            <a:avLst/>
          </a:prstGeom>
        </p:spPr>
      </p:pic>
      <p:sp>
        <p:nvSpPr>
          <p:cNvPr id="7" name="Rectangle 6">
            <a:extLst>
              <a:ext uri="{FF2B5EF4-FFF2-40B4-BE49-F238E27FC236}">
                <a16:creationId xmlns:a16="http://schemas.microsoft.com/office/drawing/2014/main" id="{90F9E563-4C35-954F-485B-B0AB12DAF16F}"/>
              </a:ext>
            </a:extLst>
          </p:cNvPr>
          <p:cNvSpPr/>
          <p:nvPr/>
        </p:nvSpPr>
        <p:spPr>
          <a:xfrm>
            <a:off x="9947564"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¿Quiénes eran los sofistas?</a:t>
            </a:r>
          </a:p>
        </p:txBody>
      </p:sp>
      <p:sp>
        <p:nvSpPr>
          <p:cNvPr id="3" name="Content Placeholder 2"/>
          <p:cNvSpPr>
            <a:spLocks noGrp="1"/>
          </p:cNvSpPr>
          <p:nvPr>
            <p:ph idx="1"/>
          </p:nvPr>
        </p:nvSpPr>
        <p:spPr>
          <a:xfrm>
            <a:off x="1143001" y="2002689"/>
            <a:ext cx="7772400" cy="4050792"/>
          </a:xfrm>
        </p:spPr>
        <p:txBody>
          <a:bodyPr>
            <a:normAutofit/>
          </a:bodyPr>
          <a:lstStyle/>
          <a:p>
            <a:r>
              <a:rPr lang="es-ES_tradnl" sz="3000" b="1" dirty="0">
                <a:latin typeface="Times New Roman" panose="02020603050405020304" pitchFamily="18" charset="0"/>
                <a:cs typeface="Times New Roman" panose="02020603050405020304" pitchFamily="18" charset="0"/>
              </a:rPr>
              <a:t>Maestros itinerantes.</a:t>
            </a:r>
          </a:p>
          <a:p>
            <a:r>
              <a:rPr lang="es-ES_tradnl" sz="3000" b="1" dirty="0">
                <a:latin typeface="Times New Roman" panose="02020603050405020304" pitchFamily="18" charset="0"/>
                <a:cs typeface="Times New Roman" panose="02020603050405020304" pitchFamily="18" charset="0"/>
              </a:rPr>
              <a:t>Enseñaban retórica y argumentación.</a:t>
            </a:r>
          </a:p>
          <a:p>
            <a:r>
              <a:rPr lang="es-ES_tradnl" sz="3000" b="1" dirty="0">
                <a:latin typeface="Times New Roman" panose="02020603050405020304" pitchFamily="18" charset="0"/>
                <a:cs typeface="Times New Roman" panose="02020603050405020304" pitchFamily="18" charset="0"/>
              </a:rPr>
              <a:t>Cobraban por enseñar.</a:t>
            </a:r>
          </a:p>
          <a:p>
            <a:r>
              <a:rPr lang="es-ES_tradnl" sz="3000" b="1" dirty="0">
                <a:latin typeface="Times New Roman" panose="02020603050405020304" pitchFamily="18" charset="0"/>
                <a:cs typeface="Times New Roman" panose="02020603050405020304" pitchFamily="18" charset="0"/>
              </a:rPr>
              <a:t>Énfasis en el éxito práctico.</a:t>
            </a:r>
          </a:p>
        </p:txBody>
      </p:sp>
      <p:pic>
        <p:nvPicPr>
          <p:cNvPr id="5" name="Picture 4">
            <a:extLst>
              <a:ext uri="{FF2B5EF4-FFF2-40B4-BE49-F238E27FC236}">
                <a16:creationId xmlns:a16="http://schemas.microsoft.com/office/drawing/2014/main" id="{A071C95E-4801-5020-9B3C-B5A5B0F957CC}"/>
              </a:ext>
            </a:extLst>
          </p:cNvPr>
          <p:cNvPicPr>
            <a:picLocks noChangeAspect="1"/>
          </p:cNvPicPr>
          <p:nvPr/>
        </p:nvPicPr>
        <p:blipFill>
          <a:blip r:embed="rId2"/>
          <a:stretch>
            <a:fillRect/>
          </a:stretch>
        </p:blipFill>
        <p:spPr>
          <a:xfrm>
            <a:off x="8465126" y="3441386"/>
            <a:ext cx="3514437" cy="2194367"/>
          </a:xfrm>
          <a:prstGeom prst="rect">
            <a:avLst/>
          </a:prstGeom>
        </p:spPr>
      </p:pic>
      <p:sp>
        <p:nvSpPr>
          <p:cNvPr id="6" name="Rectangle 5">
            <a:extLst>
              <a:ext uri="{FF2B5EF4-FFF2-40B4-BE49-F238E27FC236}">
                <a16:creationId xmlns:a16="http://schemas.microsoft.com/office/drawing/2014/main" id="{055C6083-07AC-C4F2-0F11-978196F9B3E9}"/>
              </a:ext>
            </a:extLst>
          </p:cNvPr>
          <p:cNvSpPr/>
          <p:nvPr/>
        </p:nvSpPr>
        <p:spPr>
          <a:xfrm>
            <a:off x="9947564" y="1742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Creencias de los sofistas</a:t>
            </a:r>
          </a:p>
        </p:txBody>
      </p:sp>
      <p:sp>
        <p:nvSpPr>
          <p:cNvPr id="3" name="Content Placeholder 2"/>
          <p:cNvSpPr>
            <a:spLocks noGrp="1"/>
          </p:cNvSpPr>
          <p:nvPr>
            <p:ph idx="1"/>
          </p:nvPr>
        </p:nvSpPr>
        <p:spPr>
          <a:xfrm>
            <a:off x="863600" y="2302011"/>
            <a:ext cx="7772400" cy="4050792"/>
          </a:xfrm>
        </p:spPr>
        <p:txBody>
          <a:bodyPr>
            <a:normAutofit/>
          </a:bodyPr>
          <a:lstStyle/>
          <a:p>
            <a:r>
              <a:rPr lang="es-ES_tradnl" sz="2800" b="1" dirty="0">
                <a:latin typeface="Times New Roman" panose="02020603050405020304" pitchFamily="18" charset="0"/>
                <a:cs typeface="Times New Roman" panose="02020603050405020304" pitchFamily="18" charset="0"/>
              </a:rPr>
              <a:t>Relativismo: 'el hombre es la medida de todas las cosas' (Protágoras).</a:t>
            </a:r>
          </a:p>
          <a:p>
            <a:r>
              <a:rPr lang="es-ES_tradnl" sz="2800" b="1" dirty="0">
                <a:latin typeface="Times New Roman" panose="02020603050405020304" pitchFamily="18" charset="0"/>
                <a:cs typeface="Times New Roman" panose="02020603050405020304" pitchFamily="18" charset="0"/>
              </a:rPr>
              <a:t>Verdad subjetiva.</a:t>
            </a:r>
          </a:p>
          <a:p>
            <a:r>
              <a:rPr lang="es-ES_tradnl" sz="2800" b="1" dirty="0">
                <a:latin typeface="Times New Roman" panose="02020603050405020304" pitchFamily="18" charset="0"/>
                <a:cs typeface="Times New Roman" panose="02020603050405020304" pitchFamily="18" charset="0"/>
              </a:rPr>
              <a:t>Escepticismo sobre la verdad absoluta.</a:t>
            </a:r>
          </a:p>
        </p:txBody>
      </p:sp>
      <p:pic>
        <p:nvPicPr>
          <p:cNvPr id="5" name="Picture 4">
            <a:extLst>
              <a:ext uri="{FF2B5EF4-FFF2-40B4-BE49-F238E27FC236}">
                <a16:creationId xmlns:a16="http://schemas.microsoft.com/office/drawing/2014/main" id="{E55FA806-35B4-5DAB-7091-F82F409EE513}"/>
              </a:ext>
            </a:extLst>
          </p:cNvPr>
          <p:cNvPicPr>
            <a:picLocks noChangeAspect="1"/>
          </p:cNvPicPr>
          <p:nvPr/>
        </p:nvPicPr>
        <p:blipFill>
          <a:blip r:embed="rId3"/>
          <a:stretch>
            <a:fillRect/>
          </a:stretch>
        </p:blipFill>
        <p:spPr>
          <a:xfrm>
            <a:off x="8534400" y="2658274"/>
            <a:ext cx="2793999" cy="2965094"/>
          </a:xfrm>
          <a:prstGeom prst="rect">
            <a:avLst/>
          </a:prstGeom>
        </p:spPr>
      </p:pic>
      <p:sp>
        <p:nvSpPr>
          <p:cNvPr id="6" name="Rectangle 5">
            <a:extLst>
              <a:ext uri="{FF2B5EF4-FFF2-40B4-BE49-F238E27FC236}">
                <a16:creationId xmlns:a16="http://schemas.microsoft.com/office/drawing/2014/main" id="{410661C6-9F4A-191A-83A1-46B1FF21F96E}"/>
              </a:ext>
            </a:extLst>
          </p:cNvPr>
          <p:cNvSpPr/>
          <p:nvPr/>
        </p:nvSpPr>
        <p:spPr>
          <a:xfrm>
            <a:off x="9935903"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Teología de los sofistas</a:t>
            </a:r>
          </a:p>
        </p:txBody>
      </p:sp>
      <p:sp>
        <p:nvSpPr>
          <p:cNvPr id="3" name="Content Placeholder 2"/>
          <p:cNvSpPr>
            <a:spLocks noGrp="1"/>
          </p:cNvSpPr>
          <p:nvPr>
            <p:ph idx="1"/>
          </p:nvPr>
        </p:nvSpPr>
        <p:spPr>
          <a:xfrm>
            <a:off x="1137146" y="2234895"/>
            <a:ext cx="7772400" cy="4050792"/>
          </a:xfrm>
        </p:spPr>
        <p:txBody>
          <a:bodyPr>
            <a:normAutofit/>
          </a:bodyPr>
          <a:lstStyle/>
          <a:p>
            <a:r>
              <a:rPr lang="es-ES_tradnl" sz="2800" b="1" dirty="0">
                <a:latin typeface="Times New Roman" panose="02020603050405020304" pitchFamily="18" charset="0"/>
                <a:cs typeface="Times New Roman" panose="02020603050405020304" pitchFamily="18" charset="0"/>
              </a:rPr>
              <a:t>Cuestionamiento de los dioses tradicionales.</a:t>
            </a:r>
          </a:p>
          <a:p>
            <a:r>
              <a:rPr lang="es-ES_tradnl" sz="2800" b="1" dirty="0">
                <a:latin typeface="Times New Roman" panose="02020603050405020304" pitchFamily="18" charset="0"/>
                <a:cs typeface="Times New Roman" panose="02020603050405020304" pitchFamily="18" charset="0"/>
              </a:rPr>
              <a:t>Agnosticismo en algunos casos.</a:t>
            </a:r>
          </a:p>
          <a:p>
            <a:r>
              <a:rPr lang="es-ES_tradnl" sz="2800" b="1" dirty="0">
                <a:latin typeface="Times New Roman" panose="02020603050405020304" pitchFamily="18" charset="0"/>
                <a:cs typeface="Times New Roman" panose="02020603050405020304" pitchFamily="18" charset="0"/>
              </a:rPr>
              <a:t>Énfasis en lo humano más que en lo divino.</a:t>
            </a:r>
          </a:p>
        </p:txBody>
      </p:sp>
      <p:pic>
        <p:nvPicPr>
          <p:cNvPr id="5" name="Picture 4">
            <a:extLst>
              <a:ext uri="{FF2B5EF4-FFF2-40B4-BE49-F238E27FC236}">
                <a16:creationId xmlns:a16="http://schemas.microsoft.com/office/drawing/2014/main" id="{AB9F50E9-BDCB-91BA-736A-A16195CF2E3F}"/>
              </a:ext>
            </a:extLst>
          </p:cNvPr>
          <p:cNvPicPr>
            <a:picLocks noChangeAspect="1"/>
          </p:cNvPicPr>
          <p:nvPr/>
        </p:nvPicPr>
        <p:blipFill>
          <a:blip r:embed="rId3"/>
          <a:stretch>
            <a:fillRect/>
          </a:stretch>
        </p:blipFill>
        <p:spPr>
          <a:xfrm>
            <a:off x="9299945" y="2861848"/>
            <a:ext cx="1754909" cy="2194367"/>
          </a:xfrm>
          <a:prstGeom prst="rect">
            <a:avLst/>
          </a:prstGeom>
        </p:spPr>
      </p:pic>
      <p:sp>
        <p:nvSpPr>
          <p:cNvPr id="6" name="Rectangle 5">
            <a:extLst>
              <a:ext uri="{FF2B5EF4-FFF2-40B4-BE49-F238E27FC236}">
                <a16:creationId xmlns:a16="http://schemas.microsoft.com/office/drawing/2014/main" id="{A4F85B16-0291-B22A-4509-E7CF9589C9D6}"/>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Principales sofistas</a:t>
            </a:r>
          </a:p>
        </p:txBody>
      </p:sp>
      <p:sp>
        <p:nvSpPr>
          <p:cNvPr id="3" name="Content Placeholder 2"/>
          <p:cNvSpPr>
            <a:spLocks noGrp="1"/>
          </p:cNvSpPr>
          <p:nvPr>
            <p:ph idx="1"/>
          </p:nvPr>
        </p:nvSpPr>
        <p:spPr>
          <a:xfrm>
            <a:off x="1091361" y="2126568"/>
            <a:ext cx="9603275" cy="3450613"/>
          </a:xfrm>
        </p:spPr>
        <p:txBody>
          <a:bodyPr>
            <a:normAutofit/>
          </a:bodyPr>
          <a:lstStyle/>
          <a:p>
            <a:r>
              <a:rPr lang="es-ES_tradnl" sz="2800" b="1" dirty="0">
                <a:latin typeface="Times New Roman" panose="02020603050405020304" pitchFamily="18" charset="0"/>
                <a:cs typeface="Times New Roman" panose="02020603050405020304" pitchFamily="18" charset="0"/>
              </a:rPr>
              <a:t>Protágoras: relativismo.</a:t>
            </a:r>
          </a:p>
          <a:p>
            <a:r>
              <a:rPr lang="es-ES_tradnl" sz="2800" b="1" dirty="0">
                <a:latin typeface="Times New Roman" panose="02020603050405020304" pitchFamily="18" charset="0"/>
                <a:cs typeface="Times New Roman" panose="02020603050405020304" pitchFamily="18" charset="0"/>
              </a:rPr>
              <a:t>Gorgias: escepticismo radical.</a:t>
            </a:r>
          </a:p>
          <a:p>
            <a:r>
              <a:rPr lang="es-ES_tradnl" sz="2800" b="1" dirty="0">
                <a:latin typeface="Times New Roman" panose="02020603050405020304" pitchFamily="18" charset="0"/>
                <a:cs typeface="Times New Roman" panose="02020603050405020304" pitchFamily="18" charset="0"/>
              </a:rPr>
              <a:t>Hipias y </a:t>
            </a:r>
            <a:r>
              <a:rPr lang="es-ES_tradnl" sz="2800" b="1" dirty="0" err="1">
                <a:latin typeface="Times New Roman" panose="02020603050405020304" pitchFamily="18" charset="0"/>
                <a:cs typeface="Times New Roman" panose="02020603050405020304" pitchFamily="18" charset="0"/>
              </a:rPr>
              <a:t>Pródico</a:t>
            </a:r>
            <a:r>
              <a:rPr lang="es-ES_tradnl" sz="2800" b="1" dirty="0">
                <a:latin typeface="Times New Roman" panose="02020603050405020304" pitchFamily="18" charset="0"/>
                <a:cs typeface="Times New Roman" panose="02020603050405020304" pitchFamily="18" charset="0"/>
              </a:rPr>
              <a:t>: enfoque práctico del conocimiento.</a:t>
            </a:r>
          </a:p>
        </p:txBody>
      </p:sp>
      <p:sp>
        <p:nvSpPr>
          <p:cNvPr id="4" name="Rectangle 3">
            <a:extLst>
              <a:ext uri="{FF2B5EF4-FFF2-40B4-BE49-F238E27FC236}">
                <a16:creationId xmlns:a16="http://schemas.microsoft.com/office/drawing/2014/main" id="{AE53504B-ECC1-CC1A-AE6A-07458077889A}"/>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C165E33-CB2D-03C6-9606-EFE59FCA3C44}"/>
              </a:ext>
            </a:extLst>
          </p:cNvPr>
          <p:cNvPicPr>
            <a:picLocks noChangeAspect="1"/>
          </p:cNvPicPr>
          <p:nvPr/>
        </p:nvPicPr>
        <p:blipFill>
          <a:blip r:embed="rId3"/>
          <a:stretch>
            <a:fillRect/>
          </a:stretch>
        </p:blipFill>
        <p:spPr>
          <a:xfrm>
            <a:off x="5153890" y="4479997"/>
            <a:ext cx="2807855" cy="219436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sz="2800" b="1" dirty="0">
                <a:latin typeface="Times New Roman" panose="02020603050405020304" pitchFamily="18" charset="0"/>
                <a:cs typeface="Times New Roman" panose="02020603050405020304" pitchFamily="18" charset="0"/>
              </a:rPr>
              <a:t>¿Quiénes fueron los </a:t>
            </a:r>
            <a:br>
              <a:rPr lang="es-ES_tradnl" sz="2800" b="1" dirty="0">
                <a:latin typeface="Times New Roman" panose="02020603050405020304" pitchFamily="18" charset="0"/>
                <a:cs typeface="Times New Roman" panose="02020603050405020304" pitchFamily="18" charset="0"/>
              </a:rPr>
            </a:br>
            <a:r>
              <a:rPr lang="es-ES_tradnl" sz="2800" b="1" dirty="0">
                <a:latin typeface="Times New Roman" panose="02020603050405020304" pitchFamily="18" charset="0"/>
                <a:cs typeface="Times New Roman" panose="02020603050405020304" pitchFamily="18" charset="0"/>
              </a:rPr>
              <a:t>presocráticos?</a:t>
            </a:r>
          </a:p>
        </p:txBody>
      </p:sp>
      <p:sp>
        <p:nvSpPr>
          <p:cNvPr id="3" name="Content Placeholder 2"/>
          <p:cNvSpPr>
            <a:spLocks noGrp="1"/>
          </p:cNvSpPr>
          <p:nvPr>
            <p:ph idx="1"/>
          </p:nvPr>
        </p:nvSpPr>
        <p:spPr>
          <a:xfrm>
            <a:off x="930717" y="2312235"/>
            <a:ext cx="9729565" cy="4050792"/>
          </a:xfrm>
        </p:spPr>
        <p:txBody>
          <a:bodyPr>
            <a:normAutofit/>
          </a:bodyPr>
          <a:lstStyle/>
          <a:p>
            <a:r>
              <a:rPr lang="es-ES_tradnl" sz="3500" b="1" dirty="0">
                <a:latin typeface="Times New Roman" panose="02020603050405020304" pitchFamily="18" charset="0"/>
                <a:cs typeface="Times New Roman" panose="02020603050405020304" pitchFamily="18" charset="0"/>
              </a:rPr>
              <a:t>Primeros filósofos griegos (siglos VI-V a.C.).</a:t>
            </a:r>
          </a:p>
          <a:p>
            <a:r>
              <a:rPr lang="es-ES_tradnl" sz="3500" b="1" dirty="0">
                <a:latin typeface="Times New Roman" panose="02020603050405020304" pitchFamily="18" charset="0"/>
                <a:cs typeface="Times New Roman" panose="02020603050405020304" pitchFamily="18" charset="0"/>
              </a:rPr>
              <a:t>Buscaron explicar el universo sin recurrir al mito.</a:t>
            </a:r>
          </a:p>
          <a:p>
            <a:r>
              <a:rPr lang="es-ES_tradnl" sz="3500" b="1" dirty="0">
                <a:latin typeface="Times New Roman" panose="02020603050405020304" pitchFamily="18" charset="0"/>
                <a:cs typeface="Times New Roman" panose="02020603050405020304" pitchFamily="18" charset="0"/>
              </a:rPr>
              <a:t>Transición del mito al logos.</a:t>
            </a:r>
          </a:p>
        </p:txBody>
      </p:sp>
      <p:sp>
        <p:nvSpPr>
          <p:cNvPr id="4" name="Rectangle 3">
            <a:extLst>
              <a:ext uri="{FF2B5EF4-FFF2-40B4-BE49-F238E27FC236}">
                <a16:creationId xmlns:a16="http://schemas.microsoft.com/office/drawing/2014/main" id="{F3EFDD1E-C6AF-0496-6F20-31C79173E718}"/>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sz="2800" b="1" dirty="0" err="1">
                <a:latin typeface="Times New Roman" panose="02020603050405020304" pitchFamily="18" charset="0"/>
                <a:cs typeface="Times New Roman" panose="02020603050405020304" pitchFamily="18" charset="0"/>
              </a:rPr>
              <a:t>sócrates</a:t>
            </a:r>
            <a:br>
              <a:rPr lang="es-ES_tradnl" sz="2800" b="1" dirty="0">
                <a:latin typeface="Times New Roman" panose="02020603050405020304" pitchFamily="18" charset="0"/>
                <a:cs typeface="Times New Roman" panose="02020603050405020304" pitchFamily="18" charset="0"/>
              </a:rPr>
            </a:br>
            <a:r>
              <a:rPr lang="es-ES_tradnl" sz="2800" b="1" dirty="0">
                <a:latin typeface="Times New Roman" panose="02020603050405020304" pitchFamily="18" charset="0"/>
                <a:cs typeface="Times New Roman" panose="02020603050405020304" pitchFamily="18" charset="0"/>
              </a:rPr>
              <a:t>¿Quién fue Sócrates?</a:t>
            </a:r>
          </a:p>
        </p:txBody>
      </p:sp>
      <p:sp>
        <p:nvSpPr>
          <p:cNvPr id="3" name="Content Placeholder 2"/>
          <p:cNvSpPr>
            <a:spLocks noGrp="1"/>
          </p:cNvSpPr>
          <p:nvPr>
            <p:ph idx="1"/>
          </p:nvPr>
        </p:nvSpPr>
        <p:spPr/>
        <p:txBody>
          <a:bodyPr/>
          <a:lstStyle/>
          <a:p>
            <a:r>
              <a:rPr lang="es-ES_tradnl" sz="2800" b="1" dirty="0">
                <a:latin typeface="Times New Roman" panose="02020603050405020304" pitchFamily="18" charset="0"/>
                <a:cs typeface="Times New Roman" panose="02020603050405020304" pitchFamily="18" charset="0"/>
              </a:rPr>
              <a:t>Filósofo ateniense.</a:t>
            </a:r>
          </a:p>
          <a:p>
            <a:r>
              <a:rPr lang="es-ES_tradnl" sz="2800" b="1" dirty="0">
                <a:latin typeface="Times New Roman" panose="02020603050405020304" pitchFamily="18" charset="0"/>
                <a:cs typeface="Times New Roman" panose="02020603050405020304" pitchFamily="18" charset="0"/>
              </a:rPr>
              <a:t>No escribió obras.</a:t>
            </a:r>
          </a:p>
          <a:p>
            <a:r>
              <a:rPr lang="es-ES_tradnl" sz="2800" b="1" dirty="0">
                <a:latin typeface="Times New Roman" panose="02020603050405020304" pitchFamily="18" charset="0"/>
                <a:cs typeface="Times New Roman" panose="02020603050405020304" pitchFamily="18" charset="0"/>
              </a:rPr>
              <a:t>Conocido por medio de Platón.</a:t>
            </a:r>
          </a:p>
          <a:p>
            <a:r>
              <a:rPr lang="es-ES_tradnl" sz="2800" b="1" dirty="0">
                <a:latin typeface="Times New Roman" panose="02020603050405020304" pitchFamily="18" charset="0"/>
                <a:cs typeface="Times New Roman" panose="02020603050405020304" pitchFamily="18" charset="0"/>
              </a:rPr>
              <a:t>Buscaba la verdad universal.</a:t>
            </a:r>
          </a:p>
        </p:txBody>
      </p:sp>
      <p:pic>
        <p:nvPicPr>
          <p:cNvPr id="4" name="Picture 3">
            <a:extLst>
              <a:ext uri="{FF2B5EF4-FFF2-40B4-BE49-F238E27FC236}">
                <a16:creationId xmlns:a16="http://schemas.microsoft.com/office/drawing/2014/main" id="{939899F4-C993-8B83-9B5B-72778D0DF06C}"/>
              </a:ext>
            </a:extLst>
          </p:cNvPr>
          <p:cNvPicPr>
            <a:picLocks noChangeAspect="1"/>
          </p:cNvPicPr>
          <p:nvPr/>
        </p:nvPicPr>
        <p:blipFill>
          <a:blip r:embed="rId3"/>
          <a:stretch>
            <a:fillRect/>
          </a:stretch>
        </p:blipFill>
        <p:spPr>
          <a:xfrm>
            <a:off x="7551963" y="3429000"/>
            <a:ext cx="4064000" cy="2194367"/>
          </a:xfrm>
          <a:prstGeom prst="rect">
            <a:avLst/>
          </a:prstGeom>
        </p:spPr>
      </p:pic>
      <p:sp>
        <p:nvSpPr>
          <p:cNvPr id="5" name="Rectangle 4">
            <a:extLst>
              <a:ext uri="{FF2B5EF4-FFF2-40B4-BE49-F238E27FC236}">
                <a16:creationId xmlns:a16="http://schemas.microsoft.com/office/drawing/2014/main" id="{A6ECDEBB-7A96-E537-1534-AB3F9E6D6D28}"/>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Pensamiento de Sócrates</a:t>
            </a:r>
          </a:p>
        </p:txBody>
      </p:sp>
      <p:sp>
        <p:nvSpPr>
          <p:cNvPr id="3" name="Content Placeholder 2"/>
          <p:cNvSpPr>
            <a:spLocks noGrp="1"/>
          </p:cNvSpPr>
          <p:nvPr>
            <p:ph idx="1"/>
          </p:nvPr>
        </p:nvSpPr>
        <p:spPr/>
        <p:txBody>
          <a:bodyPr>
            <a:normAutofit/>
          </a:bodyPr>
          <a:lstStyle/>
          <a:p>
            <a:r>
              <a:rPr lang="es-ES_tradnl" sz="3600" b="1" dirty="0">
                <a:latin typeface="Times New Roman" panose="02020603050405020304" pitchFamily="18" charset="0"/>
                <a:cs typeface="Times New Roman" panose="02020603050405020304" pitchFamily="18" charset="0"/>
              </a:rPr>
              <a:t>Ética centrada en la virtud.</a:t>
            </a:r>
          </a:p>
        </p:txBody>
      </p:sp>
      <p:sp>
        <p:nvSpPr>
          <p:cNvPr id="4" name="Rectangle 3">
            <a:extLst>
              <a:ext uri="{FF2B5EF4-FFF2-40B4-BE49-F238E27FC236}">
                <a16:creationId xmlns:a16="http://schemas.microsoft.com/office/drawing/2014/main" id="{07760C32-DD7B-470C-4201-26180FFBEC54}"/>
              </a:ext>
            </a:extLst>
          </p:cNvPr>
          <p:cNvSpPr/>
          <p:nvPr/>
        </p:nvSpPr>
        <p:spPr>
          <a:xfrm>
            <a:off x="9947564"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FC8AC5B-B4AE-61AB-DCDE-651C4AE1AC6B}"/>
              </a:ext>
            </a:extLst>
          </p:cNvPr>
          <p:cNvPicPr>
            <a:picLocks noChangeAspect="1"/>
          </p:cNvPicPr>
          <p:nvPr/>
        </p:nvPicPr>
        <p:blipFill>
          <a:blip r:embed="rId3"/>
          <a:stretch>
            <a:fillRect/>
          </a:stretch>
        </p:blipFill>
        <p:spPr>
          <a:xfrm>
            <a:off x="4064000" y="4282633"/>
            <a:ext cx="4064000" cy="219436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80717-FA9C-44D3-A086-D49DC26E1F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1793FB-A554-EAE5-05E2-36FF5DC217D0}"/>
              </a:ext>
            </a:extLst>
          </p:cNvPr>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Pensamiento de Sócrates</a:t>
            </a:r>
          </a:p>
        </p:txBody>
      </p:sp>
      <p:sp>
        <p:nvSpPr>
          <p:cNvPr id="3" name="Content Placeholder 2">
            <a:extLst>
              <a:ext uri="{FF2B5EF4-FFF2-40B4-BE49-F238E27FC236}">
                <a16:creationId xmlns:a16="http://schemas.microsoft.com/office/drawing/2014/main" id="{6C7974FA-791C-1E84-707C-AD4DB68CCCD4}"/>
              </a:ext>
            </a:extLst>
          </p:cNvPr>
          <p:cNvSpPr>
            <a:spLocks noGrp="1"/>
          </p:cNvSpPr>
          <p:nvPr>
            <p:ph idx="1"/>
          </p:nvPr>
        </p:nvSpPr>
        <p:spPr/>
        <p:txBody>
          <a:bodyPr>
            <a:normAutofit/>
          </a:bodyPr>
          <a:lstStyle/>
          <a:p>
            <a:r>
              <a:rPr lang="es-ES_tradnl" sz="3600" b="1" dirty="0">
                <a:latin typeface="Times New Roman" panose="02020603050405020304" pitchFamily="18" charset="0"/>
                <a:cs typeface="Times New Roman" panose="02020603050405020304" pitchFamily="18" charset="0"/>
              </a:rPr>
              <a:t>El mal proviene de la ignorancia.</a:t>
            </a:r>
          </a:p>
        </p:txBody>
      </p:sp>
      <p:sp>
        <p:nvSpPr>
          <p:cNvPr id="4" name="Rectangle 3">
            <a:extLst>
              <a:ext uri="{FF2B5EF4-FFF2-40B4-BE49-F238E27FC236}">
                <a16:creationId xmlns:a16="http://schemas.microsoft.com/office/drawing/2014/main" id="{3B73540C-FBF3-2946-25DF-7ABD2E81C0A8}"/>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77071F3-0459-B278-F60C-C7E27285CD1E}"/>
              </a:ext>
            </a:extLst>
          </p:cNvPr>
          <p:cNvPicPr>
            <a:picLocks noChangeAspect="1"/>
          </p:cNvPicPr>
          <p:nvPr/>
        </p:nvPicPr>
        <p:blipFill>
          <a:blip r:embed="rId2"/>
          <a:stretch>
            <a:fillRect/>
          </a:stretch>
        </p:blipFill>
        <p:spPr>
          <a:xfrm>
            <a:off x="4064000" y="4282633"/>
            <a:ext cx="4064000" cy="2194367"/>
          </a:xfrm>
          <a:prstGeom prst="rect">
            <a:avLst/>
          </a:prstGeom>
        </p:spPr>
      </p:pic>
    </p:spTree>
    <p:extLst>
      <p:ext uri="{BB962C8B-B14F-4D97-AF65-F5344CB8AC3E}">
        <p14:creationId xmlns:p14="http://schemas.microsoft.com/office/powerpoint/2010/main" val="20549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6D37C-F576-8864-341C-20E9402776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DA9E1A-69B1-76F7-4669-DCDA14134566}"/>
              </a:ext>
            </a:extLst>
          </p:cNvPr>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Pensamiento de Sócrates</a:t>
            </a:r>
          </a:p>
        </p:txBody>
      </p:sp>
      <p:sp>
        <p:nvSpPr>
          <p:cNvPr id="3" name="Content Placeholder 2">
            <a:extLst>
              <a:ext uri="{FF2B5EF4-FFF2-40B4-BE49-F238E27FC236}">
                <a16:creationId xmlns:a16="http://schemas.microsoft.com/office/drawing/2014/main" id="{FB4C5DEF-9BEE-B6DB-E6C7-7A9AB340A887}"/>
              </a:ext>
            </a:extLst>
          </p:cNvPr>
          <p:cNvSpPr>
            <a:spLocks noGrp="1"/>
          </p:cNvSpPr>
          <p:nvPr>
            <p:ph idx="1"/>
          </p:nvPr>
        </p:nvSpPr>
        <p:spPr>
          <a:xfrm>
            <a:off x="638779" y="2175389"/>
            <a:ext cx="9603275" cy="3450613"/>
          </a:xfrm>
        </p:spPr>
        <p:txBody>
          <a:bodyPr>
            <a:normAutofit/>
          </a:bodyPr>
          <a:lstStyle/>
          <a:p>
            <a:r>
              <a:rPr lang="es-ES_tradnl" sz="4500" b="1" dirty="0">
                <a:latin typeface="Times New Roman" panose="02020603050405020304" pitchFamily="18" charset="0"/>
                <a:cs typeface="Times New Roman" panose="02020603050405020304" pitchFamily="18" charset="0"/>
              </a:rPr>
              <a:t>'Conócete a ti mismo’. Reconocer la ignorancia, reconocer que no se sabe es el punto de partida del conocimiento. </a:t>
            </a:r>
          </a:p>
          <a:p>
            <a:pPr marL="0" indent="0">
              <a:buNone/>
            </a:pPr>
            <a:endParaRPr lang="es-ES_tradnl" sz="45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459A48FE-B10D-919F-186F-14D207FECF7E}"/>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51382C4-933F-CFA5-3C39-14B7952D99E2}"/>
              </a:ext>
            </a:extLst>
          </p:cNvPr>
          <p:cNvPicPr>
            <a:picLocks noChangeAspect="1"/>
          </p:cNvPicPr>
          <p:nvPr/>
        </p:nvPicPr>
        <p:blipFill>
          <a:blip r:embed="rId3"/>
          <a:stretch>
            <a:fillRect/>
          </a:stretch>
        </p:blipFill>
        <p:spPr>
          <a:xfrm>
            <a:off x="6253216" y="5371659"/>
            <a:ext cx="2525486" cy="1363643"/>
          </a:xfrm>
          <a:prstGeom prst="rect">
            <a:avLst/>
          </a:prstGeom>
        </p:spPr>
      </p:pic>
    </p:spTree>
    <p:extLst>
      <p:ext uri="{BB962C8B-B14F-4D97-AF65-F5344CB8AC3E}">
        <p14:creationId xmlns:p14="http://schemas.microsoft.com/office/powerpoint/2010/main" val="2841072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C6688-501B-69AF-12D0-4CDC4CF88A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ABC730-11CA-8519-4CEE-7AE6B5402C88}"/>
              </a:ext>
            </a:extLst>
          </p:cNvPr>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Pensamiento de Sócrates</a:t>
            </a:r>
          </a:p>
        </p:txBody>
      </p:sp>
      <p:sp>
        <p:nvSpPr>
          <p:cNvPr id="3" name="Content Placeholder 2">
            <a:extLst>
              <a:ext uri="{FF2B5EF4-FFF2-40B4-BE49-F238E27FC236}">
                <a16:creationId xmlns:a16="http://schemas.microsoft.com/office/drawing/2014/main" id="{F406DD16-7DBA-F401-EC1B-1AABE7D55B97}"/>
              </a:ext>
            </a:extLst>
          </p:cNvPr>
          <p:cNvSpPr>
            <a:spLocks noGrp="1"/>
          </p:cNvSpPr>
          <p:nvPr>
            <p:ph idx="1"/>
          </p:nvPr>
        </p:nvSpPr>
        <p:spPr/>
        <p:txBody>
          <a:bodyPr>
            <a:normAutofit/>
          </a:bodyPr>
          <a:lstStyle/>
          <a:p>
            <a:r>
              <a:rPr lang="es-ES_tradnl" sz="3000" b="1" dirty="0">
                <a:latin typeface="Times New Roman" panose="02020603050405020304" pitchFamily="18" charset="0"/>
                <a:cs typeface="Times New Roman" panose="02020603050405020304" pitchFamily="18" charset="0"/>
              </a:rPr>
              <a:t>La Mayéutica:</a:t>
            </a:r>
          </a:p>
          <a:p>
            <a:r>
              <a:rPr lang="es-ES_tradnl" sz="3000" b="1" dirty="0">
                <a:latin typeface="Times New Roman" panose="02020603050405020304" pitchFamily="18" charset="0"/>
                <a:cs typeface="Times New Roman" panose="02020603050405020304" pitchFamily="18" charset="0"/>
              </a:rPr>
              <a:t>   Inspirado en su madre que era partera.</a:t>
            </a:r>
          </a:p>
          <a:p>
            <a:r>
              <a:rPr lang="es-ES_tradnl" sz="3000" b="1" dirty="0">
                <a:latin typeface="Times New Roman" panose="02020603050405020304" pitchFamily="18" charset="0"/>
                <a:cs typeface="Times New Roman" panose="02020603050405020304" pitchFamily="18" charset="0"/>
              </a:rPr>
              <a:t>   Creía que el conocimiento debía surgir del interior, producido, dado a luz, no transferido. </a:t>
            </a:r>
          </a:p>
        </p:txBody>
      </p:sp>
      <p:sp>
        <p:nvSpPr>
          <p:cNvPr id="4" name="Rectangle 3">
            <a:extLst>
              <a:ext uri="{FF2B5EF4-FFF2-40B4-BE49-F238E27FC236}">
                <a16:creationId xmlns:a16="http://schemas.microsoft.com/office/drawing/2014/main" id="{B2FDE303-08CF-DF28-F6C9-AE4617CD61C3}"/>
              </a:ext>
            </a:extLst>
          </p:cNvPr>
          <p:cNvSpPr/>
          <p:nvPr/>
        </p:nvSpPr>
        <p:spPr>
          <a:xfrm>
            <a:off x="9932636" y="2485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1A2D321-CFE6-5A01-DE27-06D836534845}"/>
              </a:ext>
            </a:extLst>
          </p:cNvPr>
          <p:cNvPicPr>
            <a:picLocks noChangeAspect="1"/>
          </p:cNvPicPr>
          <p:nvPr/>
        </p:nvPicPr>
        <p:blipFill>
          <a:blip r:embed="rId3"/>
          <a:stretch>
            <a:fillRect/>
          </a:stretch>
        </p:blipFill>
        <p:spPr>
          <a:xfrm>
            <a:off x="9039827" y="4531139"/>
            <a:ext cx="2890865" cy="2194367"/>
          </a:xfrm>
          <a:prstGeom prst="rect">
            <a:avLst/>
          </a:prstGeom>
        </p:spPr>
      </p:pic>
    </p:spTree>
    <p:extLst>
      <p:ext uri="{BB962C8B-B14F-4D97-AF65-F5344CB8AC3E}">
        <p14:creationId xmlns:p14="http://schemas.microsoft.com/office/powerpoint/2010/main" val="3588470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4A20B-3070-6F72-0056-33687F92E4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1A1BF5-71AE-4723-F26F-0A1E1B34D557}"/>
              </a:ext>
            </a:extLst>
          </p:cNvPr>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Pensamiento de Sócrates</a:t>
            </a:r>
          </a:p>
        </p:txBody>
      </p:sp>
      <p:sp>
        <p:nvSpPr>
          <p:cNvPr id="4" name="Rectangle 3">
            <a:extLst>
              <a:ext uri="{FF2B5EF4-FFF2-40B4-BE49-F238E27FC236}">
                <a16:creationId xmlns:a16="http://schemas.microsoft.com/office/drawing/2014/main" id="{3A6A2554-65DE-ABA7-DED5-08D464D00016}"/>
              </a:ext>
            </a:extLst>
          </p:cNvPr>
          <p:cNvSpPr/>
          <p:nvPr/>
        </p:nvSpPr>
        <p:spPr>
          <a:xfrm>
            <a:off x="9898307" y="2485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17D4B3F-9C70-7AFB-98E9-8F122F2C6369}"/>
              </a:ext>
            </a:extLst>
          </p:cNvPr>
          <p:cNvPicPr>
            <a:picLocks noChangeAspect="1"/>
          </p:cNvPicPr>
          <p:nvPr/>
        </p:nvPicPr>
        <p:blipFill>
          <a:blip r:embed="rId2"/>
          <a:stretch>
            <a:fillRect/>
          </a:stretch>
        </p:blipFill>
        <p:spPr>
          <a:xfrm>
            <a:off x="9039827" y="4531139"/>
            <a:ext cx="2890865" cy="2194367"/>
          </a:xfrm>
          <a:prstGeom prst="rect">
            <a:avLst/>
          </a:prstGeom>
        </p:spPr>
      </p:pic>
      <p:sp>
        <p:nvSpPr>
          <p:cNvPr id="6" name="Title 1">
            <a:extLst>
              <a:ext uri="{FF2B5EF4-FFF2-40B4-BE49-F238E27FC236}">
                <a16:creationId xmlns:a16="http://schemas.microsoft.com/office/drawing/2014/main" id="{346CD4B6-2E93-E038-6E57-D22D0B66DA49}"/>
              </a:ext>
            </a:extLst>
          </p:cNvPr>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a:t>¿Qué es la Mayéutica de Sócrates?</a:t>
            </a:r>
          </a:p>
        </p:txBody>
      </p:sp>
      <p:sp>
        <p:nvSpPr>
          <p:cNvPr id="7" name="Content Placeholder 2">
            <a:extLst>
              <a:ext uri="{FF2B5EF4-FFF2-40B4-BE49-F238E27FC236}">
                <a16:creationId xmlns:a16="http://schemas.microsoft.com/office/drawing/2014/main" id="{EF68AC96-A7E7-F1E9-EC6C-D16591592BE2}"/>
              </a:ext>
            </a:extLst>
          </p:cNvPr>
          <p:cNvSpPr txBox="1">
            <a:spLocks/>
          </p:cNvSpPr>
          <p:nvPr/>
        </p:nvSpPr>
        <p:spPr>
          <a:xfrm>
            <a:off x="1068343" y="2057399"/>
            <a:ext cx="8229600" cy="452596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defRPr sz="2200"/>
            </a:pPr>
            <a:r>
              <a:rPr lang="en-US" sz="2200" b="1" dirty="0">
                <a:latin typeface="Times New Roman" panose="02020603050405020304" pitchFamily="18" charset="0"/>
                <a:cs typeface="Times New Roman" panose="02020603050405020304" pitchFamily="18" charset="0"/>
              </a:rPr>
              <a:t>La palabra “</a:t>
            </a:r>
            <a:r>
              <a:rPr lang="en-US" sz="2200" b="1" dirty="0" err="1">
                <a:latin typeface="Times New Roman" panose="02020603050405020304" pitchFamily="18" charset="0"/>
                <a:cs typeface="Times New Roman" panose="02020603050405020304" pitchFamily="18" charset="0"/>
              </a:rPr>
              <a:t>mayéutica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significa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arte</a:t>
            </a:r>
            <a:r>
              <a:rPr lang="en-US" sz="2200" b="1" dirty="0">
                <a:latin typeface="Times New Roman" panose="02020603050405020304" pitchFamily="18" charset="0"/>
                <a:cs typeface="Times New Roman" panose="02020603050405020304" pitchFamily="18" charset="0"/>
              </a:rPr>
              <a:t> de </a:t>
            </a:r>
            <a:r>
              <a:rPr lang="en-US" sz="2200" b="1" dirty="0" err="1">
                <a:latin typeface="Times New Roman" panose="02020603050405020304" pitchFamily="18" charset="0"/>
                <a:cs typeface="Times New Roman" panose="02020603050405020304" pitchFamily="18" charset="0"/>
              </a:rPr>
              <a:t>dar</a:t>
            </a:r>
            <a:r>
              <a:rPr lang="en-US" sz="2200" b="1" dirty="0">
                <a:latin typeface="Times New Roman" panose="02020603050405020304" pitchFamily="18" charset="0"/>
                <a:cs typeface="Times New Roman" panose="02020603050405020304" pitchFamily="18" charset="0"/>
              </a:rPr>
              <a:t> a luz”.</a:t>
            </a:r>
          </a:p>
          <a:p>
            <a:pPr>
              <a:defRPr sz="2200"/>
            </a:pPr>
            <a:r>
              <a:rPr lang="en-US" sz="2200" b="1" dirty="0">
                <a:latin typeface="Times New Roman" panose="02020603050405020304" pitchFamily="18" charset="0"/>
                <a:cs typeface="Times New Roman" panose="02020603050405020304" pitchFamily="18" charset="0"/>
              </a:rPr>
              <a:t>Sócrates </a:t>
            </a:r>
            <a:r>
              <a:rPr lang="en-US" sz="2200" b="1" dirty="0" err="1">
                <a:latin typeface="Times New Roman" panose="02020603050405020304" pitchFamily="18" charset="0"/>
                <a:cs typeface="Times New Roman" panose="02020603050405020304" pitchFamily="18" charset="0"/>
              </a:rPr>
              <a:t>comparaba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método</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el</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trabajo</a:t>
            </a:r>
            <a:r>
              <a:rPr lang="en-US" sz="2200" b="1" dirty="0">
                <a:latin typeface="Times New Roman" panose="02020603050405020304" pitchFamily="18" charset="0"/>
                <a:cs typeface="Times New Roman" panose="02020603050405020304" pitchFamily="18" charset="0"/>
              </a:rPr>
              <a:t> de </a:t>
            </a:r>
            <a:r>
              <a:rPr lang="en-US" sz="2200" b="1" dirty="0" err="1">
                <a:latin typeface="Times New Roman" panose="02020603050405020304" pitchFamily="18" charset="0"/>
                <a:cs typeface="Times New Roman" panose="02020603050405020304" pitchFamily="18" charset="0"/>
              </a:rPr>
              <a:t>una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partera</a:t>
            </a:r>
            <a:r>
              <a:rPr lang="en-US" sz="2200" b="1" dirty="0">
                <a:latin typeface="Times New Roman" panose="02020603050405020304" pitchFamily="18" charset="0"/>
                <a:cs typeface="Times New Roman" panose="02020603050405020304" pitchFamily="18" charset="0"/>
              </a:rPr>
              <a:t>.</a:t>
            </a:r>
          </a:p>
          <a:p>
            <a:pPr>
              <a:defRPr sz="2200"/>
            </a:pPr>
            <a:r>
              <a:rPr lang="en-US" sz="2200" b="1" dirty="0">
                <a:latin typeface="Times New Roman" panose="02020603050405020304" pitchFamily="18" charset="0"/>
                <a:cs typeface="Times New Roman" panose="02020603050405020304" pitchFamily="18" charset="0"/>
              </a:rPr>
              <a:t>La </a:t>
            </a:r>
            <a:r>
              <a:rPr lang="en-US" sz="2200" b="1" dirty="0" err="1">
                <a:latin typeface="Times New Roman" panose="02020603050405020304" pitchFamily="18" charset="0"/>
                <a:cs typeface="Times New Roman" panose="02020603050405020304" pitchFamily="18" charset="0"/>
              </a:rPr>
              <a:t>verdad</a:t>
            </a:r>
            <a:r>
              <a:rPr lang="en-US" sz="2200" b="1" dirty="0">
                <a:latin typeface="Times New Roman" panose="02020603050405020304" pitchFamily="18" charset="0"/>
                <a:cs typeface="Times New Roman" panose="02020603050405020304" pitchFamily="18" charset="0"/>
              </a:rPr>
              <a:t> se </a:t>
            </a:r>
            <a:r>
              <a:rPr lang="en-US" sz="2200" b="1" dirty="0" err="1">
                <a:latin typeface="Times New Roman" panose="02020603050405020304" pitchFamily="18" charset="0"/>
                <a:cs typeface="Times New Roman" panose="02020603050405020304" pitchFamily="18" charset="0"/>
              </a:rPr>
              <a:t>descubre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mediante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preguntas</a:t>
            </a:r>
            <a:r>
              <a:rPr lang="en-US" sz="2200" b="1" dirty="0">
                <a:latin typeface="Times New Roman" panose="02020603050405020304" pitchFamily="18" charset="0"/>
                <a:cs typeface="Times New Roman" panose="02020603050405020304" pitchFamily="18" charset="0"/>
              </a:rPr>
              <a:t> y </a:t>
            </a:r>
            <a:r>
              <a:rPr lang="en-US" sz="2200" b="1" dirty="0" err="1">
                <a:latin typeface="Times New Roman" panose="02020603050405020304" pitchFamily="18" charset="0"/>
                <a:cs typeface="Times New Roman" panose="02020603050405020304" pitchFamily="18" charset="0"/>
              </a:rPr>
              <a:t>reflexión</a:t>
            </a:r>
            <a:r>
              <a:rPr lang="en-US" sz="2200" b="1" dirty="0">
                <a:latin typeface="Times New Roman" panose="02020603050405020304" pitchFamily="18" charset="0"/>
                <a:cs typeface="Times New Roman" panose="02020603050405020304" pitchFamily="18" charset="0"/>
              </a:rPr>
              <a:t>.</a:t>
            </a:r>
          </a:p>
          <a:p>
            <a:pPr>
              <a:defRPr sz="2200"/>
            </a:pPr>
            <a:r>
              <a:rPr lang="en-US" sz="2200" b="1" dirty="0" err="1">
                <a:latin typeface="Times New Roman" panose="02020603050405020304" pitchFamily="18" charset="0"/>
                <a:cs typeface="Times New Roman" panose="02020603050405020304" pitchFamily="18" charset="0"/>
              </a:rPr>
              <a:t>Características</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diálogo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pensamiento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crítico</a:t>
            </a:r>
            <a:r>
              <a:rPr lang="en-US" sz="2200" b="1" dirty="0">
                <a:latin typeface="Times New Roman" panose="02020603050405020304" pitchFamily="18" charset="0"/>
                <a:cs typeface="Times New Roman" panose="02020603050405020304" pitchFamily="18" charset="0"/>
              </a:rPr>
              <a:t> y </a:t>
            </a:r>
            <a:r>
              <a:rPr lang="en-US" sz="2200" b="1" dirty="0" err="1">
                <a:latin typeface="Times New Roman" panose="02020603050405020304" pitchFamily="18" charset="0"/>
                <a:cs typeface="Times New Roman" panose="02020603050405020304" pitchFamily="18" charset="0"/>
              </a:rPr>
              <a:t>búsqueda</a:t>
            </a:r>
            <a:r>
              <a:rPr lang="en-US" sz="2200" b="1" dirty="0">
                <a:latin typeface="Times New Roman" panose="02020603050405020304" pitchFamily="18" charset="0"/>
                <a:cs typeface="Times New Roman" panose="02020603050405020304" pitchFamily="18" charset="0"/>
              </a:rPr>
              <a:t> de la </a:t>
            </a:r>
            <a:r>
              <a:rPr lang="en-US" sz="2200" b="1" dirty="0" err="1">
                <a:latin typeface="Times New Roman" panose="02020603050405020304" pitchFamily="18" charset="0"/>
                <a:cs typeface="Times New Roman" panose="02020603050405020304" pitchFamily="18" charset="0"/>
              </a:rPr>
              <a:t>verdad</a:t>
            </a:r>
            <a:r>
              <a:rPr lang="en-US" sz="2200" b="1" dirty="0">
                <a:latin typeface="Times New Roman" panose="02020603050405020304" pitchFamily="18" charset="0"/>
                <a:cs typeface="Times New Roman" panose="02020603050405020304" pitchFamily="18" charset="0"/>
              </a:rPr>
              <a:t>.</a:t>
            </a:r>
          </a:p>
          <a:p>
            <a:pPr>
              <a:defRPr sz="2200"/>
            </a:pPr>
            <a:r>
              <a:rPr lang="en-US" sz="2200" b="1" dirty="0">
                <a:latin typeface="Times New Roman" panose="02020603050405020304" pitchFamily="18" charset="0"/>
                <a:cs typeface="Times New Roman" panose="02020603050405020304" pitchFamily="18" charset="0"/>
              </a:rPr>
              <a:t>Frase </a:t>
            </a:r>
            <a:r>
              <a:rPr lang="en-US" sz="2200" b="1" dirty="0" err="1">
                <a:latin typeface="Times New Roman" panose="02020603050405020304" pitchFamily="18" charset="0"/>
                <a:cs typeface="Times New Roman" panose="02020603050405020304" pitchFamily="18" charset="0"/>
              </a:rPr>
              <a:t>famosa</a:t>
            </a:r>
            <a:r>
              <a:rPr lang="en-US" sz="2200" b="1" dirty="0">
                <a:latin typeface="Times New Roman" panose="02020603050405020304" pitchFamily="18" charset="0"/>
                <a:cs typeface="Times New Roman" panose="02020603050405020304" pitchFamily="18" charset="0"/>
              </a:rPr>
              <a:t>: “Solo </a:t>
            </a:r>
            <a:r>
              <a:rPr lang="en-US" sz="2200" b="1" dirty="0" err="1">
                <a:latin typeface="Times New Roman" panose="02020603050405020304" pitchFamily="18" charset="0"/>
                <a:cs typeface="Times New Roman" panose="02020603050405020304" pitchFamily="18" charset="0"/>
              </a:rPr>
              <a:t>sé</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que</a:t>
            </a:r>
            <a:r>
              <a:rPr lang="en-US" sz="2200" b="1" dirty="0">
                <a:latin typeface="Times New Roman" panose="02020603050405020304" pitchFamily="18" charset="0"/>
                <a:cs typeface="Times New Roman" panose="02020603050405020304" pitchFamily="18" charset="0"/>
              </a:rPr>
              <a:t> no </a:t>
            </a:r>
            <a:r>
              <a:rPr lang="en-US" sz="2200" b="1" dirty="0" err="1">
                <a:latin typeface="Times New Roman" panose="02020603050405020304" pitchFamily="18" charset="0"/>
                <a:cs typeface="Times New Roman" panose="02020603050405020304" pitchFamily="18" charset="0"/>
              </a:rPr>
              <a:t>sé</a:t>
            </a:r>
            <a:r>
              <a:rPr lang="en-US" sz="2200" b="1" dirty="0">
                <a:latin typeface="Times New Roman" panose="02020603050405020304" pitchFamily="18" charset="0"/>
                <a:cs typeface="Times New Roman" panose="02020603050405020304" pitchFamily="18" charset="0"/>
              </a:rPr>
              <a:t> nada.”</a:t>
            </a:r>
          </a:p>
        </p:txBody>
      </p:sp>
    </p:spTree>
    <p:extLst>
      <p:ext uri="{BB962C8B-B14F-4D97-AF65-F5344CB8AC3E}">
        <p14:creationId xmlns:p14="http://schemas.microsoft.com/office/powerpoint/2010/main" val="4215115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6E8AB-E177-4FC7-AF88-38F8C9302BA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0D02C50-3ED1-77EC-01AD-A0E4E182EC7D}"/>
              </a:ext>
            </a:extLst>
          </p:cNvPr>
          <p:cNvSpPr/>
          <p:nvPr/>
        </p:nvSpPr>
        <p:spPr>
          <a:xfrm>
            <a:off x="9898307" y="2485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597745A-8D7D-8A37-AD0E-43D63F227B03}"/>
              </a:ext>
            </a:extLst>
          </p:cNvPr>
          <p:cNvPicPr>
            <a:picLocks noChangeAspect="1"/>
          </p:cNvPicPr>
          <p:nvPr/>
        </p:nvPicPr>
        <p:blipFill>
          <a:blip r:embed="rId2"/>
          <a:stretch>
            <a:fillRect/>
          </a:stretch>
        </p:blipFill>
        <p:spPr>
          <a:xfrm>
            <a:off x="9039827" y="4531139"/>
            <a:ext cx="2890865" cy="2194367"/>
          </a:xfrm>
          <a:prstGeom prst="rect">
            <a:avLst/>
          </a:prstGeom>
        </p:spPr>
      </p:pic>
      <p:sp>
        <p:nvSpPr>
          <p:cNvPr id="6" name="Title 1">
            <a:extLst>
              <a:ext uri="{FF2B5EF4-FFF2-40B4-BE49-F238E27FC236}">
                <a16:creationId xmlns:a16="http://schemas.microsoft.com/office/drawing/2014/main" id="{B56859EF-84ED-612C-8098-D81904F14232}"/>
              </a:ext>
            </a:extLst>
          </p:cNvPr>
          <p:cNvSpPr txBox="1">
            <a:spLocks/>
          </p:cNvSpPr>
          <p:nvPr/>
        </p:nvSpPr>
        <p:spPr>
          <a:xfrm>
            <a:off x="595745" y="710754"/>
            <a:ext cx="8229600" cy="11430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b="1" dirty="0"/>
              <a:t>¿</a:t>
            </a:r>
            <a:r>
              <a:rPr lang="en-US" b="1" dirty="0" err="1"/>
              <a:t>Qué</a:t>
            </a:r>
            <a:r>
              <a:rPr lang="en-US" b="1" dirty="0"/>
              <a:t> es la </a:t>
            </a:r>
            <a:r>
              <a:rPr lang="en-US" b="1" dirty="0" err="1"/>
              <a:t>Mayéutica</a:t>
            </a:r>
            <a:r>
              <a:rPr lang="en-US" b="1" dirty="0"/>
              <a:t> de Sócrates?</a:t>
            </a:r>
          </a:p>
        </p:txBody>
      </p:sp>
      <p:sp>
        <p:nvSpPr>
          <p:cNvPr id="3" name="TextBox 2">
            <a:extLst>
              <a:ext uri="{FF2B5EF4-FFF2-40B4-BE49-F238E27FC236}">
                <a16:creationId xmlns:a16="http://schemas.microsoft.com/office/drawing/2014/main" id="{D934AE3C-0346-E553-647A-C8F02E6BA949}"/>
              </a:ext>
            </a:extLst>
          </p:cNvPr>
          <p:cNvSpPr txBox="1"/>
          <p:nvPr/>
        </p:nvSpPr>
        <p:spPr>
          <a:xfrm>
            <a:off x="1795624" y="2530727"/>
            <a:ext cx="8600751" cy="1323439"/>
          </a:xfrm>
          <a:prstGeom prst="rect">
            <a:avLst/>
          </a:prstGeom>
          <a:noFill/>
        </p:spPr>
        <p:txBody>
          <a:bodyPr wrap="none">
            <a:spAutoFit/>
          </a:bodyPr>
          <a:lstStyle/>
          <a:p>
            <a:pPr algn="ctr">
              <a:defRPr sz="1800"/>
            </a:pPr>
            <a:r>
              <a:rPr lang="es-ES_tradnl" sz="4000" b="1" dirty="0">
                <a:latin typeface="Times New Roman" panose="02020603050405020304" pitchFamily="18" charset="0"/>
                <a:cs typeface="Times New Roman" panose="02020603050405020304" pitchFamily="18" charset="0"/>
              </a:rPr>
              <a:t>Sócrates enseñaba haciendo preguntas</a:t>
            </a:r>
          </a:p>
          <a:p>
            <a:pPr algn="ctr">
              <a:defRPr sz="1800"/>
            </a:pPr>
            <a:r>
              <a:rPr lang="es-ES_tradnl" sz="4000" b="1" dirty="0">
                <a:latin typeface="Times New Roman" panose="02020603050405020304" pitchFamily="18" charset="0"/>
                <a:cs typeface="Times New Roman" panose="02020603050405020304" pitchFamily="18" charset="0"/>
              </a:rPr>
              <a:t> para ayudar a descubrir la verdad.</a:t>
            </a:r>
          </a:p>
        </p:txBody>
      </p:sp>
    </p:spTree>
    <p:extLst>
      <p:ext uri="{BB962C8B-B14F-4D97-AF65-F5344CB8AC3E}">
        <p14:creationId xmlns:p14="http://schemas.microsoft.com/office/powerpoint/2010/main" val="2288870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0DB76-7FEA-ABA5-BC04-614082A4320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5E3E59D-53F8-855B-1F78-F3ECEE80D78E}"/>
              </a:ext>
            </a:extLst>
          </p:cNvPr>
          <p:cNvSpPr/>
          <p:nvPr/>
        </p:nvSpPr>
        <p:spPr>
          <a:xfrm>
            <a:off x="9947564" y="-3183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0F71F7F-3B2E-D172-6AC4-AD9101AE68B6}"/>
              </a:ext>
            </a:extLst>
          </p:cNvPr>
          <p:cNvSpPr>
            <a:spLocks noGrp="1"/>
          </p:cNvSpPr>
          <p:nvPr>
            <p:ph type="title"/>
          </p:nvPr>
        </p:nvSpPr>
        <p:spPr>
          <a:xfrm>
            <a:off x="457200" y="274638"/>
            <a:ext cx="8229600" cy="1143000"/>
          </a:xfrm>
        </p:spPr>
        <p:txBody>
          <a:bodyPr/>
          <a:lstStyle/>
          <a:p>
            <a:r>
              <a:rPr lang="es-ES_tradnl" b="1" dirty="0">
                <a:latin typeface="Times New Roman" panose="02020603050405020304" pitchFamily="18" charset="0"/>
                <a:cs typeface="Times New Roman" panose="02020603050405020304" pitchFamily="18" charset="0"/>
              </a:rPr>
              <a:t>Ejemplo #1 de la Mayéutica</a:t>
            </a:r>
          </a:p>
        </p:txBody>
      </p:sp>
      <p:sp>
        <p:nvSpPr>
          <p:cNvPr id="12" name="Content Placeholder 2">
            <a:extLst>
              <a:ext uri="{FF2B5EF4-FFF2-40B4-BE49-F238E27FC236}">
                <a16:creationId xmlns:a16="http://schemas.microsoft.com/office/drawing/2014/main" id="{AF525CEA-06D4-7476-34E2-B9914EE6C03D}"/>
              </a:ext>
            </a:extLst>
          </p:cNvPr>
          <p:cNvSpPr>
            <a:spLocks noGrp="1"/>
          </p:cNvSpPr>
          <p:nvPr>
            <p:ph idx="1"/>
          </p:nvPr>
        </p:nvSpPr>
        <p:spPr>
          <a:xfrm>
            <a:off x="457200" y="1876414"/>
            <a:ext cx="10017889" cy="4525963"/>
          </a:xfrm>
        </p:spPr>
        <p:txBody>
          <a:bodyPr>
            <a:normAutofit/>
          </a:bodyPr>
          <a:lstStyle/>
          <a:p>
            <a:pPr>
              <a:defRPr sz="2000"/>
            </a:pPr>
            <a:r>
              <a:rPr lang="es-ES_tradnl" sz="3000" b="1" dirty="0">
                <a:latin typeface="Times New Roman" panose="02020603050405020304" pitchFamily="18" charset="0"/>
                <a:cs typeface="Times New Roman" panose="02020603050405020304" pitchFamily="18" charset="0"/>
              </a:rPr>
              <a:t>Estudiante: “La justicia es obedecer las leyes.”</a:t>
            </a:r>
          </a:p>
          <a:p>
            <a:pPr>
              <a:defRPr sz="2000"/>
            </a:pPr>
            <a:r>
              <a:rPr lang="es-ES_tradnl" sz="3000" b="1" dirty="0">
                <a:latin typeface="Times New Roman" panose="02020603050405020304" pitchFamily="18" charset="0"/>
                <a:cs typeface="Times New Roman" panose="02020603050405020304" pitchFamily="18" charset="0"/>
              </a:rPr>
              <a:t>Sócrates: “¿Toda ley es justa?”</a:t>
            </a:r>
          </a:p>
          <a:p>
            <a:pPr>
              <a:defRPr sz="2000"/>
            </a:pPr>
            <a:r>
              <a:rPr lang="es-ES_tradnl" sz="3000" b="1" dirty="0">
                <a:latin typeface="Times New Roman" panose="02020603050405020304" pitchFamily="18" charset="0"/>
                <a:cs typeface="Times New Roman" panose="02020603050405020304" pitchFamily="18" charset="0"/>
              </a:rPr>
              <a:t>Estudiante: “No siempre.”</a:t>
            </a:r>
          </a:p>
          <a:p>
            <a:pPr>
              <a:defRPr sz="2000"/>
            </a:pPr>
            <a:r>
              <a:rPr lang="es-ES_tradnl" sz="3000" b="1" dirty="0">
                <a:latin typeface="Times New Roman" panose="02020603050405020304" pitchFamily="18" charset="0"/>
                <a:cs typeface="Times New Roman" panose="02020603050405020304" pitchFamily="18" charset="0"/>
              </a:rPr>
              <a:t>Sócrates: “Entonces, ¿obedecer cualquier ley es justicia?”</a:t>
            </a:r>
          </a:p>
          <a:p>
            <a:pPr>
              <a:defRPr sz="2000"/>
            </a:pPr>
            <a:r>
              <a:rPr lang="es-ES_tradnl" sz="3000" b="1" dirty="0">
                <a:latin typeface="Times New Roman" panose="02020603050405020304" pitchFamily="18" charset="0"/>
                <a:cs typeface="Times New Roman" panose="02020603050405020304" pitchFamily="18" charset="0"/>
              </a:rPr>
              <a:t>Resultado: el estudiante comienza a pensar más profundamente.</a:t>
            </a:r>
          </a:p>
        </p:txBody>
      </p:sp>
    </p:spTree>
    <p:extLst>
      <p:ext uri="{BB962C8B-B14F-4D97-AF65-F5344CB8AC3E}">
        <p14:creationId xmlns:p14="http://schemas.microsoft.com/office/powerpoint/2010/main" val="2088211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F9CE2-C47F-C997-C583-32238D34775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FC3AC31-F41E-CC97-95F9-F57B46F46192}"/>
              </a:ext>
            </a:extLst>
          </p:cNvPr>
          <p:cNvSpPr/>
          <p:nvPr/>
        </p:nvSpPr>
        <p:spPr>
          <a:xfrm>
            <a:off x="9947564"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3E2938A-2B59-5E6D-A9B9-6E0BCD31DA8B}"/>
              </a:ext>
            </a:extLst>
          </p:cNvPr>
          <p:cNvSpPr>
            <a:spLocks noGrp="1"/>
          </p:cNvSpPr>
          <p:nvPr>
            <p:ph type="title"/>
          </p:nvPr>
        </p:nvSpPr>
        <p:spPr>
          <a:xfrm>
            <a:off x="457200" y="274638"/>
            <a:ext cx="8229600" cy="1143000"/>
          </a:xfrm>
        </p:spPr>
        <p:txBody>
          <a:bodyPr/>
          <a:lstStyle/>
          <a:p>
            <a:r>
              <a:rPr lang="es-ES_tradnl" b="1" dirty="0">
                <a:latin typeface="Times New Roman" panose="02020603050405020304" pitchFamily="18" charset="0"/>
                <a:cs typeface="Times New Roman" panose="02020603050405020304" pitchFamily="18" charset="0"/>
              </a:rPr>
              <a:t>Ejemplo #2 de la Mayéutica</a:t>
            </a:r>
          </a:p>
        </p:txBody>
      </p:sp>
      <p:sp>
        <p:nvSpPr>
          <p:cNvPr id="9" name="Content Placeholder 2">
            <a:extLst>
              <a:ext uri="{FF2B5EF4-FFF2-40B4-BE49-F238E27FC236}">
                <a16:creationId xmlns:a16="http://schemas.microsoft.com/office/drawing/2014/main" id="{2575189A-E99D-AA77-F7BD-9990F57C9BEC}"/>
              </a:ext>
            </a:extLst>
          </p:cNvPr>
          <p:cNvSpPr>
            <a:spLocks noGrp="1"/>
          </p:cNvSpPr>
          <p:nvPr>
            <p:ph idx="1"/>
          </p:nvPr>
        </p:nvSpPr>
        <p:spPr>
          <a:xfrm>
            <a:off x="230616" y="1325562"/>
            <a:ext cx="9716948" cy="5257800"/>
          </a:xfrm>
        </p:spPr>
        <p:txBody>
          <a:bodyPr/>
          <a:lstStyle/>
          <a:p>
            <a:pPr>
              <a:defRPr sz="2000"/>
            </a:pPr>
            <a:r>
              <a:rPr lang="es-ES_tradnl" b="1" dirty="0">
                <a:latin typeface="Times New Roman" panose="02020603050405020304" pitchFamily="18" charset="0"/>
                <a:cs typeface="Times New Roman" panose="02020603050405020304" pitchFamily="18" charset="0"/>
              </a:rPr>
              <a:t>Le pregunta a un militar de alto rango, ya bien probado,  y después de reconocerle su valentía:</a:t>
            </a:r>
          </a:p>
          <a:p>
            <a:pPr>
              <a:defRPr sz="2000"/>
            </a:pPr>
            <a:r>
              <a:rPr lang="es-ES_tradnl" b="1" dirty="0">
                <a:latin typeface="Times New Roman" panose="02020603050405020304" pitchFamily="18" charset="0"/>
                <a:cs typeface="Times New Roman" panose="02020603050405020304" pitchFamily="18" charset="0"/>
              </a:rPr>
              <a:t>¿Qué es ser valiente?</a:t>
            </a:r>
          </a:p>
          <a:p>
            <a:pPr>
              <a:defRPr sz="2000"/>
            </a:pPr>
            <a:r>
              <a:rPr lang="es-ES_tradnl" b="1" dirty="0">
                <a:latin typeface="Times New Roman" panose="02020603050405020304" pitchFamily="18" charset="0"/>
                <a:cs typeface="Times New Roman" panose="02020603050405020304" pitchFamily="18" charset="0"/>
              </a:rPr>
              <a:t>El militar responde: valiente es quedarse en el puesto de batalla en medio de la guerra.</a:t>
            </a:r>
          </a:p>
          <a:p>
            <a:pPr>
              <a:defRPr sz="2000"/>
            </a:pPr>
            <a:r>
              <a:rPr lang="es-ES_tradnl" b="1" dirty="0">
                <a:latin typeface="Times New Roman" panose="02020603050405020304" pitchFamily="18" charset="0"/>
                <a:cs typeface="Times New Roman" panose="02020603050405020304" pitchFamily="18" charset="0"/>
              </a:rPr>
              <a:t>Sócrates responde: si la batalla ya está perdida, quedarse en el puesto ¿Sería valentía o necedad?</a:t>
            </a:r>
          </a:p>
          <a:p>
            <a:pPr>
              <a:defRPr sz="2000"/>
            </a:pPr>
            <a:r>
              <a:rPr lang="es-ES_tradnl" b="1" dirty="0">
                <a:latin typeface="Times New Roman" panose="02020603050405020304" pitchFamily="18" charset="0"/>
                <a:cs typeface="Times New Roman" panose="02020603050405020304" pitchFamily="18" charset="0"/>
              </a:rPr>
              <a:t>“La verdadera valentía, para Sócrates, implica conocimiento… de lo que es temible y lo que no lo es, y el uso de la razón para actuar. Por lo tanto, retirarse estratégicamente para luchar otro día, o atacar solo cuando hay una ventaja razonable, podría ser más valiente (y sabio) que morir inútilmente” (IA). </a:t>
            </a:r>
          </a:p>
        </p:txBody>
      </p:sp>
    </p:spTree>
    <p:extLst>
      <p:ext uri="{BB962C8B-B14F-4D97-AF65-F5344CB8AC3E}">
        <p14:creationId xmlns:p14="http://schemas.microsoft.com/office/powerpoint/2010/main" val="3796748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Teología en Sócrates</a:t>
            </a:r>
          </a:p>
        </p:txBody>
      </p:sp>
      <p:sp>
        <p:nvSpPr>
          <p:cNvPr id="3" name="Content Placeholder 2"/>
          <p:cNvSpPr>
            <a:spLocks noGrp="1"/>
          </p:cNvSpPr>
          <p:nvPr>
            <p:ph idx="1"/>
          </p:nvPr>
        </p:nvSpPr>
        <p:spPr/>
        <p:txBody>
          <a:bodyPr/>
          <a:lstStyle/>
          <a:p>
            <a:r>
              <a:rPr lang="es-ES_tradnl" sz="2800" b="1" dirty="0">
                <a:latin typeface="Times New Roman" panose="02020603050405020304" pitchFamily="18" charset="0"/>
                <a:cs typeface="Times New Roman" panose="02020603050405020304" pitchFamily="18" charset="0"/>
              </a:rPr>
              <a:t>Creencia en un orden moral objetivo.</a:t>
            </a:r>
          </a:p>
          <a:p>
            <a:r>
              <a:rPr lang="es-ES_tradnl" sz="2800" b="1" dirty="0">
                <a:latin typeface="Times New Roman" panose="02020603050405020304" pitchFamily="18" charset="0"/>
                <a:cs typeface="Times New Roman" panose="02020603050405020304" pitchFamily="18" charset="0"/>
              </a:rPr>
              <a:t>Idea de lo divino como fuente del bien.</a:t>
            </a:r>
          </a:p>
          <a:p>
            <a:r>
              <a:rPr lang="es-ES_tradnl" sz="2800" b="1" dirty="0">
                <a:latin typeface="Times New Roman" panose="02020603050405020304" pitchFamily="18" charset="0"/>
                <a:cs typeface="Times New Roman" panose="02020603050405020304" pitchFamily="18" charset="0"/>
              </a:rPr>
              <a:t>Referencia a su '</a:t>
            </a:r>
            <a:r>
              <a:rPr lang="es-ES_tradnl" sz="2800" b="1" dirty="0" err="1">
                <a:latin typeface="Times New Roman" panose="02020603050405020304" pitchFamily="18" charset="0"/>
                <a:cs typeface="Times New Roman" panose="02020603050405020304" pitchFamily="18" charset="0"/>
              </a:rPr>
              <a:t>daimon</a:t>
            </a:r>
            <a:r>
              <a:rPr lang="es-ES_tradnl" sz="2800" b="1" dirty="0">
                <a:latin typeface="Times New Roman" panose="02020603050405020304" pitchFamily="18" charset="0"/>
                <a:cs typeface="Times New Roman" panose="02020603050405020304" pitchFamily="18" charset="0"/>
              </a:rPr>
              <a:t>' (voz interior).</a:t>
            </a:r>
          </a:p>
        </p:txBody>
      </p:sp>
      <p:sp>
        <p:nvSpPr>
          <p:cNvPr id="4" name="Rectangle 3">
            <a:extLst>
              <a:ext uri="{FF2B5EF4-FFF2-40B4-BE49-F238E27FC236}">
                <a16:creationId xmlns:a16="http://schemas.microsoft.com/office/drawing/2014/main" id="{E808F970-08A7-F544-5EEF-CE26B0FD1C12}"/>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361776E-4649-9F2B-E39B-A0A401FCA104}"/>
              </a:ext>
            </a:extLst>
          </p:cNvPr>
          <p:cNvPicPr>
            <a:picLocks noChangeAspect="1"/>
          </p:cNvPicPr>
          <p:nvPr/>
        </p:nvPicPr>
        <p:blipFill>
          <a:blip r:embed="rId2"/>
          <a:stretch>
            <a:fillRect/>
          </a:stretch>
        </p:blipFill>
        <p:spPr>
          <a:xfrm>
            <a:off x="4064000" y="4282633"/>
            <a:ext cx="4064000" cy="219436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Importancia para la teología</a:t>
            </a:r>
          </a:p>
        </p:txBody>
      </p:sp>
      <p:sp>
        <p:nvSpPr>
          <p:cNvPr id="3" name="Content Placeholder 2"/>
          <p:cNvSpPr>
            <a:spLocks noGrp="1"/>
          </p:cNvSpPr>
          <p:nvPr>
            <p:ph idx="1"/>
          </p:nvPr>
        </p:nvSpPr>
        <p:spPr>
          <a:xfrm>
            <a:off x="1295400" y="2077476"/>
            <a:ext cx="7772400" cy="4050792"/>
          </a:xfrm>
        </p:spPr>
        <p:txBody>
          <a:bodyPr>
            <a:normAutofit/>
          </a:bodyPr>
          <a:lstStyle/>
          <a:p>
            <a:r>
              <a:rPr lang="es-ES_tradnl" sz="2400" b="1" dirty="0">
                <a:latin typeface="Times New Roman" panose="02020603050405020304" pitchFamily="18" charset="0"/>
                <a:cs typeface="Times New Roman" panose="02020603050405020304" pitchFamily="18" charset="0"/>
              </a:rPr>
              <a:t>Introducen preguntas sobre el origen del cosmos.</a:t>
            </a:r>
          </a:p>
          <a:p>
            <a:r>
              <a:rPr lang="es-ES_tradnl" sz="2400" b="1" dirty="0">
                <a:latin typeface="Times New Roman" panose="02020603050405020304" pitchFamily="18" charset="0"/>
                <a:cs typeface="Times New Roman" panose="02020603050405020304" pitchFamily="18" charset="0"/>
              </a:rPr>
              <a:t>Desarrollan conceptos acerca del principio (</a:t>
            </a:r>
            <a:r>
              <a:rPr lang="es-ES_tradnl" sz="2400" b="1" dirty="0" err="1">
                <a:latin typeface="Times New Roman" panose="02020603050405020304" pitchFamily="18" charset="0"/>
                <a:cs typeface="Times New Roman" panose="02020603050405020304" pitchFamily="18" charset="0"/>
              </a:rPr>
              <a:t>arjé</a:t>
            </a:r>
            <a:r>
              <a:rPr lang="es-ES_tradnl" sz="2400" b="1" dirty="0">
                <a:latin typeface="Times New Roman" panose="02020603050405020304" pitchFamily="18" charset="0"/>
                <a:cs typeface="Times New Roman" panose="02020603050405020304" pitchFamily="18" charset="0"/>
              </a:rPr>
              <a:t>).</a:t>
            </a:r>
          </a:p>
          <a:p>
            <a:r>
              <a:rPr lang="es-ES_tradnl" sz="2400" b="1" dirty="0">
                <a:latin typeface="Times New Roman" panose="02020603050405020304" pitchFamily="18" charset="0"/>
                <a:cs typeface="Times New Roman" panose="02020603050405020304" pitchFamily="18" charset="0"/>
              </a:rPr>
              <a:t>Preparan el terreno para reflexiones sobre Dios.</a:t>
            </a:r>
          </a:p>
        </p:txBody>
      </p:sp>
      <p:pic>
        <p:nvPicPr>
          <p:cNvPr id="5" name="Picture 4">
            <a:extLst>
              <a:ext uri="{FF2B5EF4-FFF2-40B4-BE49-F238E27FC236}">
                <a16:creationId xmlns:a16="http://schemas.microsoft.com/office/drawing/2014/main" id="{73B8A2FB-4B0F-49DF-B92D-86F27139625C}"/>
              </a:ext>
            </a:extLst>
          </p:cNvPr>
          <p:cNvPicPr>
            <a:picLocks noChangeAspect="1"/>
          </p:cNvPicPr>
          <p:nvPr/>
        </p:nvPicPr>
        <p:blipFill>
          <a:blip r:embed="rId2"/>
          <a:stretch>
            <a:fillRect/>
          </a:stretch>
        </p:blipFill>
        <p:spPr>
          <a:xfrm>
            <a:off x="3790628" y="4102872"/>
            <a:ext cx="4356100" cy="2101159"/>
          </a:xfrm>
          <a:prstGeom prst="rect">
            <a:avLst/>
          </a:prstGeom>
        </p:spPr>
      </p:pic>
      <p:sp>
        <p:nvSpPr>
          <p:cNvPr id="6" name="Rectangle 5">
            <a:extLst>
              <a:ext uri="{FF2B5EF4-FFF2-40B4-BE49-F238E27FC236}">
                <a16:creationId xmlns:a16="http://schemas.microsoft.com/office/drawing/2014/main" id="{E9108740-9598-A6C7-7A1C-0E8097481212}"/>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Conflicto con los sofistas</a:t>
            </a:r>
          </a:p>
        </p:txBody>
      </p:sp>
      <p:sp>
        <p:nvSpPr>
          <p:cNvPr id="3" name="Content Placeholder 2"/>
          <p:cNvSpPr>
            <a:spLocks noGrp="1"/>
          </p:cNvSpPr>
          <p:nvPr>
            <p:ph idx="1"/>
          </p:nvPr>
        </p:nvSpPr>
        <p:spPr/>
        <p:txBody>
          <a:bodyPr/>
          <a:lstStyle/>
          <a:p>
            <a:r>
              <a:rPr lang="es-ES_tradnl" sz="2800" b="1" dirty="0">
                <a:latin typeface="Times New Roman" panose="02020603050405020304" pitchFamily="18" charset="0"/>
                <a:cs typeface="Times New Roman" panose="02020603050405020304" pitchFamily="18" charset="0"/>
              </a:rPr>
              <a:t>Sócrates buscaba la verdad.</a:t>
            </a:r>
          </a:p>
          <a:p>
            <a:r>
              <a:rPr lang="es-ES_tradnl" sz="2800" b="1" dirty="0">
                <a:latin typeface="Times New Roman" panose="02020603050405020304" pitchFamily="18" charset="0"/>
                <a:cs typeface="Times New Roman" panose="02020603050405020304" pitchFamily="18" charset="0"/>
              </a:rPr>
              <a:t>Sofistas buscaban persuadir.</a:t>
            </a:r>
          </a:p>
          <a:p>
            <a:r>
              <a:rPr lang="es-ES_tradnl" sz="2800" b="1" dirty="0">
                <a:latin typeface="Times New Roman" panose="02020603050405020304" pitchFamily="18" charset="0"/>
                <a:cs typeface="Times New Roman" panose="02020603050405020304" pitchFamily="18" charset="0"/>
              </a:rPr>
              <a:t>Choque entre relativismo y verdad absoluta.</a:t>
            </a:r>
          </a:p>
        </p:txBody>
      </p:sp>
      <p:sp>
        <p:nvSpPr>
          <p:cNvPr id="4" name="Rectangle 3">
            <a:extLst>
              <a:ext uri="{FF2B5EF4-FFF2-40B4-BE49-F238E27FC236}">
                <a16:creationId xmlns:a16="http://schemas.microsoft.com/office/drawing/2014/main" id="{D319F948-2AC2-87DB-6722-7E3523EA89D9}"/>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25F32C6-7069-1204-9B42-754F704B98A0}"/>
              </a:ext>
            </a:extLst>
          </p:cNvPr>
          <p:cNvPicPr>
            <a:picLocks noChangeAspect="1"/>
          </p:cNvPicPr>
          <p:nvPr/>
        </p:nvPicPr>
        <p:blipFill>
          <a:blip r:embed="rId2"/>
          <a:stretch>
            <a:fillRect/>
          </a:stretch>
        </p:blipFill>
        <p:spPr>
          <a:xfrm>
            <a:off x="4064000" y="4282633"/>
            <a:ext cx="4064000" cy="219436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Importancia teológica</a:t>
            </a:r>
          </a:p>
        </p:txBody>
      </p:sp>
      <p:sp>
        <p:nvSpPr>
          <p:cNvPr id="3" name="Content Placeholder 2"/>
          <p:cNvSpPr>
            <a:spLocks noGrp="1"/>
          </p:cNvSpPr>
          <p:nvPr>
            <p:ph idx="1"/>
          </p:nvPr>
        </p:nvSpPr>
        <p:spPr>
          <a:xfrm>
            <a:off x="1272250" y="2002689"/>
            <a:ext cx="7772400" cy="4050792"/>
          </a:xfrm>
        </p:spPr>
        <p:txBody>
          <a:bodyPr/>
          <a:lstStyle/>
          <a:p>
            <a:r>
              <a:rPr lang="es-ES_tradnl" sz="2800" b="1" dirty="0">
                <a:latin typeface="Times New Roman" panose="02020603050405020304" pitchFamily="18" charset="0"/>
                <a:cs typeface="Times New Roman" panose="02020603050405020304" pitchFamily="18" charset="0"/>
              </a:rPr>
              <a:t>Introduce la búsqueda de verdades universales.</a:t>
            </a:r>
          </a:p>
          <a:p>
            <a:r>
              <a:rPr lang="es-ES_tradnl" sz="2800" b="1" dirty="0">
                <a:latin typeface="Times New Roman" panose="02020603050405020304" pitchFamily="18" charset="0"/>
                <a:cs typeface="Times New Roman" panose="02020603050405020304" pitchFamily="18" charset="0"/>
              </a:rPr>
              <a:t>Influye en Platón.</a:t>
            </a:r>
          </a:p>
          <a:p>
            <a:r>
              <a:rPr lang="es-ES_tradnl" sz="2800" b="1" dirty="0">
                <a:latin typeface="Times New Roman" panose="02020603050405020304" pitchFamily="18" charset="0"/>
                <a:cs typeface="Times New Roman" panose="02020603050405020304" pitchFamily="18" charset="0"/>
              </a:rPr>
              <a:t>Base para ética objetiva.</a:t>
            </a:r>
          </a:p>
        </p:txBody>
      </p:sp>
      <p:sp>
        <p:nvSpPr>
          <p:cNvPr id="4" name="Rectangle 3">
            <a:extLst>
              <a:ext uri="{FF2B5EF4-FFF2-40B4-BE49-F238E27FC236}">
                <a16:creationId xmlns:a16="http://schemas.microsoft.com/office/drawing/2014/main" id="{298DDDD8-E502-E3ED-4A7D-2786F815CBA2}"/>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CD5C865-2A01-BFF9-3527-4045566B6C6C}"/>
              </a:ext>
            </a:extLst>
          </p:cNvPr>
          <p:cNvPicPr>
            <a:picLocks noChangeAspect="1"/>
          </p:cNvPicPr>
          <p:nvPr/>
        </p:nvPicPr>
        <p:blipFill>
          <a:blip r:embed="rId2"/>
          <a:stretch>
            <a:fillRect/>
          </a:stretch>
        </p:blipFill>
        <p:spPr>
          <a:xfrm>
            <a:off x="4064000" y="4282633"/>
            <a:ext cx="4064000" cy="219436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6C75E-0072-3F00-A4B4-81D43CA9E6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AAC385-479E-D9E3-1B52-EE8BF6E0EABC}"/>
              </a:ext>
            </a:extLst>
          </p:cNvPr>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SU MUERTE:</a:t>
            </a:r>
          </a:p>
        </p:txBody>
      </p:sp>
      <p:sp>
        <p:nvSpPr>
          <p:cNvPr id="3" name="Content Placeholder 2">
            <a:extLst>
              <a:ext uri="{FF2B5EF4-FFF2-40B4-BE49-F238E27FC236}">
                <a16:creationId xmlns:a16="http://schemas.microsoft.com/office/drawing/2014/main" id="{3047148F-B1FA-9904-B9DD-E73D784E7619}"/>
              </a:ext>
            </a:extLst>
          </p:cNvPr>
          <p:cNvSpPr>
            <a:spLocks noGrp="1"/>
          </p:cNvSpPr>
          <p:nvPr>
            <p:ph idx="1"/>
          </p:nvPr>
        </p:nvSpPr>
        <p:spPr>
          <a:xfrm>
            <a:off x="1051372" y="2002689"/>
            <a:ext cx="7715258" cy="4050792"/>
          </a:xfrm>
        </p:spPr>
        <p:txBody>
          <a:bodyPr>
            <a:normAutofit/>
          </a:bodyPr>
          <a:lstStyle/>
          <a:p>
            <a:pPr algn="just"/>
            <a:r>
              <a:rPr lang="es-ES_tradnl" sz="3000" b="1" dirty="0">
                <a:latin typeface="Times New Roman" panose="02020603050405020304" pitchFamily="18" charset="0"/>
                <a:cs typeface="Times New Roman" panose="02020603050405020304" pitchFamily="18" charset="0"/>
              </a:rPr>
              <a:t>"...soy una especie de tábano enviado por la divinidad a esta ciudad, que, por su magnitud, es como un caballo noble y generoso, pero que por su tamaño se ha vuelto perezoso y necesita ser aguijoneado.</a:t>
            </a:r>
          </a:p>
        </p:txBody>
      </p:sp>
      <p:sp>
        <p:nvSpPr>
          <p:cNvPr id="4" name="Rectangle 3">
            <a:extLst>
              <a:ext uri="{FF2B5EF4-FFF2-40B4-BE49-F238E27FC236}">
                <a16:creationId xmlns:a16="http://schemas.microsoft.com/office/drawing/2014/main" id="{31E49563-4816-6768-9942-5C2B820B2C11}"/>
              </a:ext>
            </a:extLst>
          </p:cNvPr>
          <p:cNvSpPr/>
          <p:nvPr/>
        </p:nvSpPr>
        <p:spPr>
          <a:xfrm>
            <a:off x="9932636" y="26477"/>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CD715AA-D950-88F4-ACCD-036B14CF8B63}"/>
              </a:ext>
            </a:extLst>
          </p:cNvPr>
          <p:cNvPicPr>
            <a:picLocks noChangeAspect="1"/>
          </p:cNvPicPr>
          <p:nvPr/>
        </p:nvPicPr>
        <p:blipFill>
          <a:blip r:embed="rId2"/>
          <a:stretch>
            <a:fillRect/>
          </a:stretch>
        </p:blipFill>
        <p:spPr>
          <a:xfrm>
            <a:off x="7076628" y="4956297"/>
            <a:ext cx="4064000" cy="2194367"/>
          </a:xfrm>
          <a:prstGeom prst="rect">
            <a:avLst/>
          </a:prstGeom>
        </p:spPr>
      </p:pic>
    </p:spTree>
    <p:extLst>
      <p:ext uri="{BB962C8B-B14F-4D97-AF65-F5344CB8AC3E}">
        <p14:creationId xmlns:p14="http://schemas.microsoft.com/office/powerpoint/2010/main" val="4051494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91D9D-E048-063E-40B4-FAB12E4DF1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CE86C9-9975-3A62-5247-5B9108A4B364}"/>
              </a:ext>
            </a:extLst>
          </p:cNvPr>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SU MUERTE:</a:t>
            </a:r>
          </a:p>
        </p:txBody>
      </p:sp>
      <p:sp>
        <p:nvSpPr>
          <p:cNvPr id="3" name="Content Placeholder 2">
            <a:extLst>
              <a:ext uri="{FF2B5EF4-FFF2-40B4-BE49-F238E27FC236}">
                <a16:creationId xmlns:a16="http://schemas.microsoft.com/office/drawing/2014/main" id="{434BC322-9CCD-5661-A2C4-84CC38860DE5}"/>
              </a:ext>
            </a:extLst>
          </p:cNvPr>
          <p:cNvSpPr>
            <a:spLocks noGrp="1"/>
          </p:cNvSpPr>
          <p:nvPr>
            <p:ph idx="1"/>
          </p:nvPr>
        </p:nvSpPr>
        <p:spPr>
          <a:xfrm>
            <a:off x="354685" y="2002689"/>
            <a:ext cx="9471485" cy="4050792"/>
          </a:xfrm>
        </p:spPr>
        <p:txBody>
          <a:bodyPr>
            <a:normAutofit/>
          </a:bodyPr>
          <a:lstStyle/>
          <a:p>
            <a:pPr algn="just"/>
            <a:r>
              <a:rPr lang="es-ES_tradnl" sz="3400" b="1" dirty="0">
                <a:latin typeface="Times New Roman" panose="02020603050405020304" pitchFamily="18" charset="0"/>
                <a:cs typeface="Times New Roman" panose="02020603050405020304" pitchFamily="18" charset="0"/>
              </a:rPr>
              <a:t>Logró que los jóvenes pensaran críticamente, y los padres de estos se enojaron. Se enojaron también: sofistas, poetas, políticos, gobernantes, entre otros. </a:t>
            </a:r>
          </a:p>
          <a:p>
            <a:pPr algn="just"/>
            <a:r>
              <a:rPr lang="es-ES_tradnl" sz="3400" b="1" dirty="0">
                <a:latin typeface="Times New Roman" panose="02020603050405020304" pitchFamily="18" charset="0"/>
                <a:cs typeface="Times New Roman" panose="02020603050405020304" pitchFamily="18" charset="0"/>
              </a:rPr>
              <a:t>Lo acusaron de introducir creencia en nuevos dioses (por causa del </a:t>
            </a:r>
            <a:r>
              <a:rPr lang="es-ES_tradnl" sz="3400" b="1" dirty="0" err="1">
                <a:latin typeface="Times New Roman" panose="02020603050405020304" pitchFamily="18" charset="0"/>
                <a:cs typeface="Times New Roman" panose="02020603050405020304" pitchFamily="18" charset="0"/>
              </a:rPr>
              <a:t>daimon</a:t>
            </a:r>
            <a:r>
              <a:rPr lang="es-ES_tradnl" sz="3400" b="1"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236F014C-019B-3D10-1B44-EB0036DFBF67}"/>
              </a:ext>
            </a:extLst>
          </p:cNvPr>
          <p:cNvSpPr/>
          <p:nvPr/>
        </p:nvSpPr>
        <p:spPr>
          <a:xfrm>
            <a:off x="9932636" y="26477"/>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FC44B76-5B9B-78D0-9F6C-564FE42E73FC}"/>
              </a:ext>
            </a:extLst>
          </p:cNvPr>
          <p:cNvPicPr>
            <a:picLocks noChangeAspect="1"/>
          </p:cNvPicPr>
          <p:nvPr/>
        </p:nvPicPr>
        <p:blipFill>
          <a:blip r:embed="rId3"/>
          <a:stretch>
            <a:fillRect/>
          </a:stretch>
        </p:blipFill>
        <p:spPr>
          <a:xfrm>
            <a:off x="9648762" y="5529941"/>
            <a:ext cx="2490867" cy="1344950"/>
          </a:xfrm>
          <a:prstGeom prst="rect">
            <a:avLst/>
          </a:prstGeom>
        </p:spPr>
      </p:pic>
    </p:spTree>
    <p:extLst>
      <p:ext uri="{BB962C8B-B14F-4D97-AF65-F5344CB8AC3E}">
        <p14:creationId xmlns:p14="http://schemas.microsoft.com/office/powerpoint/2010/main" val="51770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696BB-E329-B063-AECC-7598DF404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4A4050-171D-336E-274B-8C25EBC297DF}"/>
              </a:ext>
            </a:extLst>
          </p:cNvPr>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SU MUERTE:</a:t>
            </a:r>
          </a:p>
        </p:txBody>
      </p:sp>
      <p:sp>
        <p:nvSpPr>
          <p:cNvPr id="3" name="Content Placeholder 2">
            <a:extLst>
              <a:ext uri="{FF2B5EF4-FFF2-40B4-BE49-F238E27FC236}">
                <a16:creationId xmlns:a16="http://schemas.microsoft.com/office/drawing/2014/main" id="{3F28A618-E244-4CEC-86F0-4303C85D2F0B}"/>
              </a:ext>
            </a:extLst>
          </p:cNvPr>
          <p:cNvSpPr>
            <a:spLocks noGrp="1"/>
          </p:cNvSpPr>
          <p:nvPr>
            <p:ph idx="1"/>
          </p:nvPr>
        </p:nvSpPr>
        <p:spPr>
          <a:xfrm>
            <a:off x="1360257" y="2002689"/>
            <a:ext cx="9471485" cy="4050792"/>
          </a:xfrm>
        </p:spPr>
        <p:txBody>
          <a:bodyPr>
            <a:normAutofit/>
          </a:bodyPr>
          <a:lstStyle/>
          <a:p>
            <a:pPr algn="just"/>
            <a:r>
              <a:rPr lang="es-ES_tradnl" sz="4000" b="1" dirty="0">
                <a:latin typeface="Times New Roman" panose="02020603050405020304" pitchFamily="18" charset="0"/>
                <a:cs typeface="Times New Roman" panose="02020603050405020304" pitchFamily="18" charset="0"/>
              </a:rPr>
              <a:t> Su muerte debe ser comprendida desde</a:t>
            </a:r>
          </a:p>
          <a:p>
            <a:pPr marL="0" indent="0" algn="just">
              <a:buNone/>
            </a:pPr>
            <a:r>
              <a:rPr lang="es-ES_tradnl" sz="4000" b="1" dirty="0">
                <a:latin typeface="Times New Roman" panose="02020603050405020304" pitchFamily="18" charset="0"/>
                <a:cs typeface="Times New Roman" panose="02020603050405020304" pitchFamily="18" charset="0"/>
              </a:rPr>
              <a:t> el ambiente histórico: Grecia había perdido la guerra del Peloponeso, estaba en decadencia, y estaban buscando culpables. </a:t>
            </a:r>
          </a:p>
        </p:txBody>
      </p:sp>
      <p:sp>
        <p:nvSpPr>
          <p:cNvPr id="4" name="Rectangle 3">
            <a:extLst>
              <a:ext uri="{FF2B5EF4-FFF2-40B4-BE49-F238E27FC236}">
                <a16:creationId xmlns:a16="http://schemas.microsoft.com/office/drawing/2014/main" id="{96A54259-3410-CE0F-57ED-A885B545C97E}"/>
              </a:ext>
            </a:extLst>
          </p:cNvPr>
          <p:cNvSpPr/>
          <p:nvPr/>
        </p:nvSpPr>
        <p:spPr>
          <a:xfrm>
            <a:off x="9932636" y="26477"/>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76AE995-FA2A-1305-6754-72BC68B4A036}"/>
              </a:ext>
            </a:extLst>
          </p:cNvPr>
          <p:cNvPicPr>
            <a:picLocks noChangeAspect="1"/>
          </p:cNvPicPr>
          <p:nvPr/>
        </p:nvPicPr>
        <p:blipFill>
          <a:blip r:embed="rId2"/>
          <a:stretch>
            <a:fillRect/>
          </a:stretch>
        </p:blipFill>
        <p:spPr>
          <a:xfrm>
            <a:off x="9648762" y="5529941"/>
            <a:ext cx="2490867" cy="1344950"/>
          </a:xfrm>
          <a:prstGeom prst="rect">
            <a:avLst/>
          </a:prstGeom>
        </p:spPr>
      </p:pic>
    </p:spTree>
    <p:extLst>
      <p:ext uri="{BB962C8B-B14F-4D97-AF65-F5344CB8AC3E}">
        <p14:creationId xmlns:p14="http://schemas.microsoft.com/office/powerpoint/2010/main" val="3206749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Platón</a:t>
            </a:r>
          </a:p>
        </p:txBody>
      </p:sp>
      <p:sp>
        <p:nvSpPr>
          <p:cNvPr id="3" name="Content Placeholder 2"/>
          <p:cNvSpPr>
            <a:spLocks noGrp="1"/>
          </p:cNvSpPr>
          <p:nvPr>
            <p:ph idx="1"/>
          </p:nvPr>
        </p:nvSpPr>
        <p:spPr/>
        <p:txBody>
          <a:bodyPr/>
          <a:lstStyle/>
          <a:p>
            <a:r>
              <a:rPr lang="es-ES_tradnl" sz="2800" b="1" dirty="0">
                <a:latin typeface="Times New Roman" panose="02020603050405020304" pitchFamily="18" charset="0"/>
                <a:cs typeface="Times New Roman" panose="02020603050405020304" pitchFamily="18" charset="0"/>
              </a:rPr>
              <a:t>Discípulo de Sócrates.</a:t>
            </a:r>
          </a:p>
          <a:p>
            <a:r>
              <a:rPr lang="es-ES_tradnl" sz="2800" b="1" dirty="0">
                <a:latin typeface="Times New Roman" panose="02020603050405020304" pitchFamily="18" charset="0"/>
                <a:cs typeface="Times New Roman" panose="02020603050405020304" pitchFamily="18" charset="0"/>
              </a:rPr>
              <a:t>Fundador de la Academia.</a:t>
            </a:r>
          </a:p>
          <a:p>
            <a:r>
              <a:rPr lang="es-ES_tradnl" sz="2800" b="1" dirty="0">
                <a:latin typeface="Times New Roman" panose="02020603050405020304" pitchFamily="18" charset="0"/>
                <a:cs typeface="Times New Roman" panose="02020603050405020304" pitchFamily="18" charset="0"/>
              </a:rPr>
              <a:t>Verdad absoluta en las ideas.</a:t>
            </a:r>
          </a:p>
        </p:txBody>
      </p:sp>
      <p:sp>
        <p:nvSpPr>
          <p:cNvPr id="4" name="Rectangle 3">
            <a:extLst>
              <a:ext uri="{FF2B5EF4-FFF2-40B4-BE49-F238E27FC236}">
                <a16:creationId xmlns:a16="http://schemas.microsoft.com/office/drawing/2014/main" id="{8F5E3069-CEC8-63A8-30B6-E19E74B5EC97}"/>
              </a:ext>
            </a:extLst>
          </p:cNvPr>
          <p:cNvSpPr/>
          <p:nvPr/>
        </p:nvSpPr>
        <p:spPr>
          <a:xfrm>
            <a:off x="9947564"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6474CAD-71E4-6158-C8F5-BCD9108A4605}"/>
              </a:ext>
            </a:extLst>
          </p:cNvPr>
          <p:cNvPicPr>
            <a:picLocks noChangeAspect="1"/>
          </p:cNvPicPr>
          <p:nvPr/>
        </p:nvPicPr>
        <p:blipFill>
          <a:blip r:embed="rId2"/>
          <a:stretch>
            <a:fillRect/>
          </a:stretch>
        </p:blipFill>
        <p:spPr>
          <a:xfrm>
            <a:off x="6391564" y="4531139"/>
            <a:ext cx="4064000" cy="219436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06DE6-9957-72B7-66EE-58879E99A4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D2C2D4-0D81-8FBA-8BAD-779D5BD96539}"/>
              </a:ext>
            </a:extLst>
          </p:cNvPr>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Platón</a:t>
            </a:r>
          </a:p>
        </p:txBody>
      </p:sp>
      <p:sp>
        <p:nvSpPr>
          <p:cNvPr id="3" name="Content Placeholder 2">
            <a:extLst>
              <a:ext uri="{FF2B5EF4-FFF2-40B4-BE49-F238E27FC236}">
                <a16:creationId xmlns:a16="http://schemas.microsoft.com/office/drawing/2014/main" id="{B6FEE48E-A767-A42D-4365-ABCF3B48A60E}"/>
              </a:ext>
            </a:extLst>
          </p:cNvPr>
          <p:cNvSpPr>
            <a:spLocks noGrp="1"/>
          </p:cNvSpPr>
          <p:nvPr>
            <p:ph idx="1"/>
          </p:nvPr>
        </p:nvSpPr>
        <p:spPr/>
        <p:txBody>
          <a:bodyPr/>
          <a:lstStyle/>
          <a:p>
            <a:r>
              <a:rPr lang="es-ES_tradnl" sz="2800" b="1" dirty="0">
                <a:latin typeface="Times New Roman" panose="02020603050405020304" pitchFamily="18" charset="0"/>
                <a:cs typeface="Times New Roman" panose="02020603050405020304" pitchFamily="18" charset="0"/>
              </a:rPr>
              <a:t>Dualismo: mundo sensible vs mundo de las ideas. </a:t>
            </a:r>
          </a:p>
          <a:p>
            <a:r>
              <a:rPr lang="es-ES_tradnl" sz="2800" b="1" dirty="0">
                <a:latin typeface="Times New Roman" panose="02020603050405020304" pitchFamily="18" charset="0"/>
                <a:cs typeface="Times New Roman" panose="02020603050405020304" pitchFamily="18" charset="0"/>
              </a:rPr>
              <a:t>En el mundo de las ideas existen las formas. Una forma para Platón era la idea perfecta de lo que en el mundo sensible solo hay copia. Acá vemos belleza, pero en el mundo sensible existe la belleza perfecta. </a:t>
            </a:r>
          </a:p>
        </p:txBody>
      </p:sp>
      <p:sp>
        <p:nvSpPr>
          <p:cNvPr id="4" name="Rectangle 3">
            <a:extLst>
              <a:ext uri="{FF2B5EF4-FFF2-40B4-BE49-F238E27FC236}">
                <a16:creationId xmlns:a16="http://schemas.microsoft.com/office/drawing/2014/main" id="{089E7CB2-002C-7DC5-DC95-B078E66F1793}"/>
              </a:ext>
            </a:extLst>
          </p:cNvPr>
          <p:cNvSpPr/>
          <p:nvPr/>
        </p:nvSpPr>
        <p:spPr>
          <a:xfrm>
            <a:off x="9947564"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3F44FD3-2F4B-6E83-CFA0-D36653C418C2}"/>
              </a:ext>
            </a:extLst>
          </p:cNvPr>
          <p:cNvPicPr>
            <a:picLocks noChangeAspect="1"/>
          </p:cNvPicPr>
          <p:nvPr/>
        </p:nvPicPr>
        <p:blipFill>
          <a:blip r:embed="rId2"/>
          <a:stretch>
            <a:fillRect/>
          </a:stretch>
        </p:blipFill>
        <p:spPr>
          <a:xfrm>
            <a:off x="6391564" y="4531139"/>
            <a:ext cx="4064000" cy="2194367"/>
          </a:xfrm>
          <a:prstGeom prst="rect">
            <a:avLst/>
          </a:prstGeom>
        </p:spPr>
      </p:pic>
    </p:spTree>
    <p:extLst>
      <p:ext uri="{BB962C8B-B14F-4D97-AF65-F5344CB8AC3E}">
        <p14:creationId xmlns:p14="http://schemas.microsoft.com/office/powerpoint/2010/main" val="1177572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Teología en Platón</a:t>
            </a:r>
          </a:p>
        </p:txBody>
      </p:sp>
      <p:sp>
        <p:nvSpPr>
          <p:cNvPr id="3" name="Content Placeholder 2"/>
          <p:cNvSpPr>
            <a:spLocks noGrp="1"/>
          </p:cNvSpPr>
          <p:nvPr>
            <p:ph idx="1"/>
          </p:nvPr>
        </p:nvSpPr>
        <p:spPr/>
        <p:txBody>
          <a:bodyPr/>
          <a:lstStyle/>
          <a:p>
            <a:r>
              <a:rPr lang="es-ES_tradnl" sz="2800" b="1" dirty="0">
                <a:latin typeface="Times New Roman" panose="02020603050405020304" pitchFamily="18" charset="0"/>
                <a:cs typeface="Times New Roman" panose="02020603050405020304" pitchFamily="18" charset="0"/>
              </a:rPr>
              <a:t>Idea del Bien como principio supremo.</a:t>
            </a:r>
          </a:p>
          <a:p>
            <a:r>
              <a:rPr lang="es-ES_tradnl" sz="2800" b="1" dirty="0">
                <a:latin typeface="Times New Roman" panose="02020603050405020304" pitchFamily="18" charset="0"/>
                <a:cs typeface="Times New Roman" panose="02020603050405020304" pitchFamily="18" charset="0"/>
              </a:rPr>
              <a:t>Realidad trascendente perfecta.</a:t>
            </a:r>
          </a:p>
          <a:p>
            <a:r>
              <a:rPr lang="es-ES_tradnl" sz="2800" b="1" dirty="0">
                <a:latin typeface="Times New Roman" panose="02020603050405020304" pitchFamily="18" charset="0"/>
                <a:cs typeface="Times New Roman" panose="02020603050405020304" pitchFamily="18" charset="0"/>
              </a:rPr>
              <a:t>Influencia en pensamiento cristiano (Dios como bien supremo).</a:t>
            </a:r>
          </a:p>
        </p:txBody>
      </p:sp>
      <p:sp>
        <p:nvSpPr>
          <p:cNvPr id="4" name="Rectangle 3">
            <a:extLst>
              <a:ext uri="{FF2B5EF4-FFF2-40B4-BE49-F238E27FC236}">
                <a16:creationId xmlns:a16="http://schemas.microsoft.com/office/drawing/2014/main" id="{BCE8D6DC-04CB-F496-9BDB-3814167B3ABE}"/>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32ACC3A-1FEC-51D5-3AA3-1AAC50F49396}"/>
              </a:ext>
            </a:extLst>
          </p:cNvPr>
          <p:cNvPicPr>
            <a:picLocks noChangeAspect="1"/>
          </p:cNvPicPr>
          <p:nvPr/>
        </p:nvPicPr>
        <p:blipFill>
          <a:blip r:embed="rId3"/>
          <a:stretch>
            <a:fillRect/>
          </a:stretch>
        </p:blipFill>
        <p:spPr>
          <a:xfrm>
            <a:off x="4064000" y="4282633"/>
            <a:ext cx="4064000" cy="219436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A6373-CE0D-1C5B-7FF0-31BE26348F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010F23-0C31-F684-1D10-37F2973F24E4}"/>
              </a:ext>
            </a:extLst>
          </p:cNvPr>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Teología en Platón</a:t>
            </a:r>
          </a:p>
        </p:txBody>
      </p:sp>
      <p:sp>
        <p:nvSpPr>
          <p:cNvPr id="3" name="Content Placeholder 2">
            <a:extLst>
              <a:ext uri="{FF2B5EF4-FFF2-40B4-BE49-F238E27FC236}">
                <a16:creationId xmlns:a16="http://schemas.microsoft.com/office/drawing/2014/main" id="{78A1CFD3-BEE1-176C-0293-C606037C0016}"/>
              </a:ext>
            </a:extLst>
          </p:cNvPr>
          <p:cNvSpPr>
            <a:spLocks noGrp="1"/>
          </p:cNvSpPr>
          <p:nvPr>
            <p:ph idx="1"/>
          </p:nvPr>
        </p:nvSpPr>
        <p:spPr/>
        <p:txBody>
          <a:bodyPr/>
          <a:lstStyle/>
          <a:p>
            <a:r>
              <a:rPr lang="es-ES_tradnl" sz="2800" b="1" dirty="0">
                <a:latin typeface="Times New Roman" panose="02020603050405020304" pitchFamily="18" charset="0"/>
                <a:cs typeface="Times New Roman" panose="02020603050405020304" pitchFamily="18" charset="0"/>
              </a:rPr>
              <a:t>Inmortalidad del alma.</a:t>
            </a:r>
          </a:p>
        </p:txBody>
      </p:sp>
      <p:sp>
        <p:nvSpPr>
          <p:cNvPr id="4" name="Rectangle 3">
            <a:extLst>
              <a:ext uri="{FF2B5EF4-FFF2-40B4-BE49-F238E27FC236}">
                <a16:creationId xmlns:a16="http://schemas.microsoft.com/office/drawing/2014/main" id="{418282D0-ABC3-56D9-910E-03CC552C56E7}"/>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1BFE8EA-3B05-7996-078D-D4AD91A277ED}"/>
              </a:ext>
            </a:extLst>
          </p:cNvPr>
          <p:cNvPicPr>
            <a:picLocks noChangeAspect="1"/>
          </p:cNvPicPr>
          <p:nvPr/>
        </p:nvPicPr>
        <p:blipFill>
          <a:blip r:embed="rId3"/>
          <a:stretch>
            <a:fillRect/>
          </a:stretch>
        </p:blipFill>
        <p:spPr>
          <a:xfrm>
            <a:off x="4064000" y="4282633"/>
            <a:ext cx="4064000" cy="2194367"/>
          </a:xfrm>
          <a:prstGeom prst="rect">
            <a:avLst/>
          </a:prstGeom>
        </p:spPr>
      </p:pic>
    </p:spTree>
    <p:extLst>
      <p:ext uri="{BB962C8B-B14F-4D97-AF65-F5344CB8AC3E}">
        <p14:creationId xmlns:p14="http://schemas.microsoft.com/office/powerpoint/2010/main" val="1185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6686F-4123-23C9-973B-44C794722E6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8F57E76-773D-557A-A2CA-5FD9D6AC5E66}"/>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8A0C3A1-1EE4-8859-AA2A-E42BBBE085A6}"/>
              </a:ext>
            </a:extLst>
          </p:cNvPr>
          <p:cNvPicPr>
            <a:picLocks noChangeAspect="1"/>
          </p:cNvPicPr>
          <p:nvPr/>
        </p:nvPicPr>
        <p:blipFill>
          <a:blip r:embed="rId3"/>
          <a:stretch>
            <a:fillRect/>
          </a:stretch>
        </p:blipFill>
        <p:spPr>
          <a:xfrm>
            <a:off x="6990854" y="4555990"/>
            <a:ext cx="4064000" cy="2194367"/>
          </a:xfrm>
          <a:prstGeom prst="rect">
            <a:avLst/>
          </a:prstGeom>
        </p:spPr>
      </p:pic>
      <p:sp>
        <p:nvSpPr>
          <p:cNvPr id="10" name="Title 1">
            <a:extLst>
              <a:ext uri="{FF2B5EF4-FFF2-40B4-BE49-F238E27FC236}">
                <a16:creationId xmlns:a16="http://schemas.microsoft.com/office/drawing/2014/main" id="{77EEA9AB-149B-9A50-119E-16ACE2CE0E70}"/>
              </a:ext>
            </a:extLst>
          </p:cNvPr>
          <p:cNvSpPr txBox="1">
            <a:spLocks/>
          </p:cNvSpPr>
          <p:nvPr/>
        </p:nvSpPr>
        <p:spPr>
          <a:xfrm>
            <a:off x="924951" y="697886"/>
            <a:ext cx="7772400" cy="14700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defRPr sz="3000" b="1">
                <a:solidFill>
                  <a:srgbClr val="191970"/>
                </a:solidFill>
              </a:defRPr>
            </a:pPr>
            <a:r>
              <a:rPr lang="en-US" sz="3000" b="1">
                <a:solidFill>
                  <a:srgbClr val="191970"/>
                </a:solidFill>
              </a:rPr>
              <a:t>Antropología Platónica</a:t>
            </a:r>
            <a:endParaRPr lang="en-US" sz="3000" b="1" dirty="0">
              <a:solidFill>
                <a:srgbClr val="191970"/>
              </a:solidFill>
            </a:endParaRPr>
          </a:p>
        </p:txBody>
      </p:sp>
      <p:sp>
        <p:nvSpPr>
          <p:cNvPr id="11" name="Subtitle 2">
            <a:extLst>
              <a:ext uri="{FF2B5EF4-FFF2-40B4-BE49-F238E27FC236}">
                <a16:creationId xmlns:a16="http://schemas.microsoft.com/office/drawing/2014/main" id="{DF1F247F-2FA8-BF02-3C1D-EDAF497B18E0}"/>
              </a:ext>
            </a:extLst>
          </p:cNvPr>
          <p:cNvSpPr txBox="1">
            <a:spLocks/>
          </p:cNvSpPr>
          <p:nvPr/>
        </p:nvSpPr>
        <p:spPr>
          <a:xfrm>
            <a:off x="1230923" y="2381865"/>
            <a:ext cx="7772400" cy="1752600"/>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4500" b="1" dirty="0">
                <a:latin typeface="Times New Roman" panose="02020603050405020304" pitchFamily="18" charset="0"/>
                <a:cs typeface="Times New Roman" panose="02020603050405020304" pitchFamily="18" charset="0"/>
              </a:rPr>
              <a:t>El ser </a:t>
            </a:r>
            <a:r>
              <a:rPr lang="en-US" sz="4500" b="1" dirty="0" err="1">
                <a:latin typeface="Times New Roman" panose="02020603050405020304" pitchFamily="18" charset="0"/>
                <a:cs typeface="Times New Roman" panose="02020603050405020304" pitchFamily="18" charset="0"/>
              </a:rPr>
              <a:t>humano</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según</a:t>
            </a:r>
            <a:r>
              <a:rPr lang="en-US" sz="4500" b="1" dirty="0">
                <a:latin typeface="Times New Roman" panose="02020603050405020304" pitchFamily="18" charset="0"/>
                <a:cs typeface="Times New Roman" panose="02020603050405020304" pitchFamily="18" charset="0"/>
              </a:rPr>
              <a:t> Platón</a:t>
            </a:r>
          </a:p>
          <a:p>
            <a:r>
              <a:rPr lang="en-US" sz="4500" b="1" dirty="0">
                <a:latin typeface="Times New Roman" panose="02020603050405020304" pitchFamily="18" charset="0"/>
                <a:cs typeface="Times New Roman" panose="02020603050405020304" pitchFamily="18" charset="0"/>
              </a:rPr>
              <a:t>Filosofía </a:t>
            </a:r>
            <a:r>
              <a:rPr lang="en-US" sz="4500" b="1" dirty="0" err="1">
                <a:latin typeface="Times New Roman" panose="02020603050405020304" pitchFamily="18" charset="0"/>
                <a:cs typeface="Times New Roman" panose="02020603050405020304" pitchFamily="18" charset="0"/>
              </a:rPr>
              <a:t>clásica</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griega</a:t>
            </a:r>
            <a:endParaRPr lang="en-US" sz="4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2858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Tales de Mileto</a:t>
            </a:r>
          </a:p>
        </p:txBody>
      </p:sp>
      <p:sp>
        <p:nvSpPr>
          <p:cNvPr id="3" name="Content Placeholder 2"/>
          <p:cNvSpPr>
            <a:spLocks noGrp="1"/>
          </p:cNvSpPr>
          <p:nvPr>
            <p:ph idx="1"/>
          </p:nvPr>
        </p:nvSpPr>
        <p:spPr/>
        <p:txBody>
          <a:bodyPr>
            <a:normAutofit/>
          </a:bodyPr>
          <a:lstStyle/>
          <a:p>
            <a:r>
              <a:rPr lang="es-ES_tradnl" sz="2600" b="1" dirty="0">
                <a:latin typeface="Times New Roman" panose="02020603050405020304" pitchFamily="18" charset="0"/>
                <a:cs typeface="Times New Roman" panose="02020603050405020304" pitchFamily="18" charset="0"/>
              </a:rPr>
              <a:t>Considerado el primer filósofo.</a:t>
            </a:r>
          </a:p>
          <a:p>
            <a:r>
              <a:rPr lang="es-ES_tradnl" sz="2600" b="1" dirty="0" err="1">
                <a:latin typeface="Times New Roman" panose="02020603050405020304" pitchFamily="18" charset="0"/>
                <a:cs typeface="Times New Roman" panose="02020603050405020304" pitchFamily="18" charset="0"/>
              </a:rPr>
              <a:t>Arjé</a:t>
            </a:r>
            <a:r>
              <a:rPr lang="es-ES_tradnl" sz="2600" b="1" dirty="0">
                <a:latin typeface="Times New Roman" panose="02020603050405020304" pitchFamily="18" charset="0"/>
                <a:cs typeface="Times New Roman" panose="02020603050405020304" pitchFamily="18" charset="0"/>
              </a:rPr>
              <a:t>: el agua.</a:t>
            </a:r>
          </a:p>
          <a:p>
            <a:r>
              <a:rPr lang="es-ES_tradnl" sz="2600" b="1" dirty="0">
                <a:latin typeface="Times New Roman" panose="02020603050405020304" pitchFamily="18" charset="0"/>
                <a:cs typeface="Times New Roman" panose="02020603050405020304" pitchFamily="18" charset="0"/>
              </a:rPr>
              <a:t>Visión: todo proviene de un principio natural.</a:t>
            </a:r>
          </a:p>
          <a:p>
            <a:r>
              <a:rPr lang="es-ES_tradnl" sz="2600" b="1" dirty="0">
                <a:latin typeface="Times New Roman" panose="02020603050405020304" pitchFamily="18" charset="0"/>
                <a:cs typeface="Times New Roman" panose="02020603050405020304" pitchFamily="18" charset="0"/>
              </a:rPr>
              <a:t>Teología: idea de orden en la naturaleza.</a:t>
            </a:r>
          </a:p>
        </p:txBody>
      </p:sp>
      <p:pic>
        <p:nvPicPr>
          <p:cNvPr id="4" name="Picture 3">
            <a:extLst>
              <a:ext uri="{FF2B5EF4-FFF2-40B4-BE49-F238E27FC236}">
                <a16:creationId xmlns:a16="http://schemas.microsoft.com/office/drawing/2014/main" id="{1CD4B7DB-87B1-9AA0-ABC2-7A7D1617DB81}"/>
              </a:ext>
            </a:extLst>
          </p:cNvPr>
          <p:cNvPicPr>
            <a:picLocks noChangeAspect="1"/>
          </p:cNvPicPr>
          <p:nvPr/>
        </p:nvPicPr>
        <p:blipFill>
          <a:blip r:embed="rId3"/>
          <a:stretch>
            <a:fillRect/>
          </a:stretch>
        </p:blipFill>
        <p:spPr>
          <a:xfrm>
            <a:off x="4010547" y="4791919"/>
            <a:ext cx="4356100" cy="1581449"/>
          </a:xfrm>
          <a:prstGeom prst="rect">
            <a:avLst/>
          </a:prstGeom>
        </p:spPr>
      </p:pic>
      <p:sp>
        <p:nvSpPr>
          <p:cNvPr id="5" name="Rectangle 4">
            <a:extLst>
              <a:ext uri="{FF2B5EF4-FFF2-40B4-BE49-F238E27FC236}">
                <a16:creationId xmlns:a16="http://schemas.microsoft.com/office/drawing/2014/main" id="{37C8AAA6-6382-9FE4-4AF3-7AD77BFB9488}"/>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74E9-D767-5221-00CA-3967BCB3F75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4DB44C4-A9ED-CC33-75AD-5A5915F39DF2}"/>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7EC9300-09FB-9174-C4C0-6EB0EA2B190E}"/>
              </a:ext>
            </a:extLst>
          </p:cNvPr>
          <p:cNvPicPr>
            <a:picLocks noChangeAspect="1"/>
          </p:cNvPicPr>
          <p:nvPr/>
        </p:nvPicPr>
        <p:blipFill>
          <a:blip r:embed="rId3"/>
          <a:stretch>
            <a:fillRect/>
          </a:stretch>
        </p:blipFill>
        <p:spPr>
          <a:xfrm>
            <a:off x="9947563" y="4919943"/>
            <a:ext cx="2244437" cy="2194367"/>
          </a:xfrm>
          <a:prstGeom prst="rect">
            <a:avLst/>
          </a:prstGeom>
        </p:spPr>
      </p:pic>
      <p:sp>
        <p:nvSpPr>
          <p:cNvPr id="2" name="Title 1">
            <a:extLst>
              <a:ext uri="{FF2B5EF4-FFF2-40B4-BE49-F238E27FC236}">
                <a16:creationId xmlns:a16="http://schemas.microsoft.com/office/drawing/2014/main" id="{273CE710-11B4-6F1E-889A-2F370403A70F}"/>
              </a:ext>
            </a:extLst>
          </p:cNvPr>
          <p:cNvSpPr>
            <a:spLocks noGrp="1"/>
          </p:cNvSpPr>
          <p:nvPr>
            <p:ph type="title"/>
          </p:nvPr>
        </p:nvSpPr>
        <p:spPr>
          <a:xfrm>
            <a:off x="457200" y="625475"/>
            <a:ext cx="8229600" cy="1143000"/>
          </a:xfrm>
        </p:spPr>
        <p:txBody>
          <a:bodyPr/>
          <a:lstStyle/>
          <a:p>
            <a:pPr>
              <a:defRPr sz="3000" b="1">
                <a:solidFill>
                  <a:srgbClr val="191970"/>
                </a:solidFill>
              </a:defRPr>
            </a:pPr>
            <a:r>
              <a:t>¿Qué es la antropología platónica?</a:t>
            </a:r>
          </a:p>
        </p:txBody>
      </p:sp>
      <p:sp>
        <p:nvSpPr>
          <p:cNvPr id="3" name="Content Placeholder 2">
            <a:extLst>
              <a:ext uri="{FF2B5EF4-FFF2-40B4-BE49-F238E27FC236}">
                <a16:creationId xmlns:a16="http://schemas.microsoft.com/office/drawing/2014/main" id="{BBDB3386-34AE-1BCB-2C63-7F6F797E99E7}"/>
              </a:ext>
            </a:extLst>
          </p:cNvPr>
          <p:cNvSpPr>
            <a:spLocks noGrp="1"/>
          </p:cNvSpPr>
          <p:nvPr>
            <p:ph idx="1"/>
          </p:nvPr>
        </p:nvSpPr>
        <p:spPr>
          <a:xfrm>
            <a:off x="457199" y="1951037"/>
            <a:ext cx="11125201" cy="4525963"/>
          </a:xfrm>
        </p:spPr>
        <p:txBody>
          <a:bodyPr>
            <a:noAutofit/>
          </a:bodyPr>
          <a:lstStyle/>
          <a:p>
            <a:pPr>
              <a:defRPr sz="2200"/>
            </a:pPr>
            <a:r>
              <a:rPr sz="3400" b="1" dirty="0" err="1"/>
              <a:t>Estudia</a:t>
            </a:r>
            <a:r>
              <a:rPr sz="3400" b="1" dirty="0"/>
              <a:t> la </a:t>
            </a:r>
            <a:r>
              <a:rPr sz="3400" b="1" dirty="0" err="1"/>
              <a:t>naturaleza</a:t>
            </a:r>
            <a:r>
              <a:rPr sz="3400" b="1" dirty="0"/>
              <a:t> del ser </a:t>
            </a:r>
            <a:r>
              <a:rPr sz="3400" b="1" dirty="0" err="1"/>
              <a:t>humano</a:t>
            </a:r>
            <a:r>
              <a:rPr sz="3400" b="1" dirty="0"/>
              <a:t> </a:t>
            </a:r>
            <a:r>
              <a:rPr sz="3400" b="1" dirty="0" err="1"/>
              <a:t>según</a:t>
            </a:r>
            <a:r>
              <a:rPr sz="3400" b="1" dirty="0"/>
              <a:t> Platón.</a:t>
            </a:r>
          </a:p>
          <a:p>
            <a:pPr>
              <a:defRPr sz="2200"/>
            </a:pPr>
            <a:r>
              <a:rPr sz="3400" b="1" dirty="0" err="1"/>
              <a:t>Explica</a:t>
            </a:r>
            <a:r>
              <a:rPr sz="3400" b="1" dirty="0"/>
              <a:t> la </a:t>
            </a:r>
            <a:r>
              <a:rPr sz="3400" b="1" dirty="0" err="1"/>
              <a:t>relación</a:t>
            </a:r>
            <a:r>
              <a:rPr sz="3400" b="1" dirty="0"/>
              <a:t> entre alma y </a:t>
            </a:r>
            <a:r>
              <a:rPr sz="3400" b="1" dirty="0" err="1"/>
              <a:t>cuerpo</a:t>
            </a:r>
            <a:r>
              <a:rPr sz="3400" b="1" dirty="0"/>
              <a:t>.</a:t>
            </a:r>
          </a:p>
          <a:p>
            <a:pPr>
              <a:defRPr sz="2200"/>
            </a:pPr>
            <a:r>
              <a:rPr sz="3400" b="1" dirty="0" err="1"/>
              <a:t>Afirma</a:t>
            </a:r>
            <a:r>
              <a:rPr sz="3400" b="1" dirty="0"/>
              <a:t> la </a:t>
            </a:r>
            <a:r>
              <a:rPr sz="3400" b="1" dirty="0" err="1"/>
              <a:t>superioridad</a:t>
            </a:r>
            <a:r>
              <a:rPr sz="3400" b="1" dirty="0"/>
              <a:t> del alma </a:t>
            </a:r>
            <a:r>
              <a:rPr sz="3400" b="1" dirty="0" err="1"/>
              <a:t>sobre</a:t>
            </a:r>
            <a:r>
              <a:rPr sz="3400" b="1" dirty="0"/>
              <a:t> </a:t>
            </a:r>
            <a:r>
              <a:rPr sz="3400" b="1" dirty="0" err="1"/>
              <a:t>el</a:t>
            </a:r>
            <a:r>
              <a:rPr sz="3400" b="1" dirty="0"/>
              <a:t> </a:t>
            </a:r>
            <a:r>
              <a:rPr sz="3400" b="1" dirty="0" err="1"/>
              <a:t>cuerpo</a:t>
            </a:r>
            <a:r>
              <a:rPr sz="3400" b="1" dirty="0"/>
              <a:t>.</a:t>
            </a:r>
          </a:p>
          <a:p>
            <a:pPr>
              <a:defRPr sz="2200"/>
            </a:pPr>
            <a:r>
              <a:rPr sz="3400" b="1" dirty="0" err="1"/>
              <a:t>Busca</a:t>
            </a:r>
            <a:r>
              <a:rPr sz="3400" b="1" dirty="0"/>
              <a:t> </a:t>
            </a:r>
            <a:r>
              <a:rPr sz="3400" b="1" dirty="0" err="1"/>
              <a:t>comprender</a:t>
            </a:r>
            <a:r>
              <a:rPr sz="3400" b="1" dirty="0"/>
              <a:t> </a:t>
            </a:r>
            <a:r>
              <a:rPr sz="3400" b="1" dirty="0" err="1"/>
              <a:t>el</a:t>
            </a:r>
            <a:r>
              <a:rPr sz="3400" b="1" dirty="0"/>
              <a:t> </a:t>
            </a:r>
            <a:r>
              <a:rPr sz="3400" b="1" dirty="0" err="1"/>
              <a:t>destino</a:t>
            </a:r>
            <a:r>
              <a:rPr sz="3400" b="1" dirty="0"/>
              <a:t> y </a:t>
            </a:r>
            <a:r>
              <a:rPr sz="3400" b="1" dirty="0" err="1"/>
              <a:t>propósito</a:t>
            </a:r>
            <a:r>
              <a:rPr sz="3400" b="1" dirty="0"/>
              <a:t> </a:t>
            </a:r>
            <a:r>
              <a:rPr sz="3400" b="1" dirty="0" err="1"/>
              <a:t>humano</a:t>
            </a:r>
            <a:r>
              <a:rPr sz="3400" b="1" dirty="0"/>
              <a:t>.</a:t>
            </a:r>
          </a:p>
        </p:txBody>
      </p:sp>
    </p:spTree>
    <p:extLst>
      <p:ext uri="{BB962C8B-B14F-4D97-AF65-F5344CB8AC3E}">
        <p14:creationId xmlns:p14="http://schemas.microsoft.com/office/powerpoint/2010/main" val="1836652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099A7-4C50-5171-0C08-BEB36D76D7F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448A84D-1DFE-1C48-CC83-CF0F0C70D36C}"/>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2805F72-2F82-32A8-BDFD-4B7284C34065}"/>
              </a:ext>
            </a:extLst>
          </p:cNvPr>
          <p:cNvPicPr>
            <a:picLocks noChangeAspect="1"/>
          </p:cNvPicPr>
          <p:nvPr/>
        </p:nvPicPr>
        <p:blipFill>
          <a:blip r:embed="rId3"/>
          <a:stretch>
            <a:fillRect/>
          </a:stretch>
        </p:blipFill>
        <p:spPr>
          <a:xfrm>
            <a:off x="9379526" y="4114358"/>
            <a:ext cx="2585109" cy="2194367"/>
          </a:xfrm>
          <a:prstGeom prst="rect">
            <a:avLst/>
          </a:prstGeom>
        </p:spPr>
      </p:pic>
      <p:sp>
        <p:nvSpPr>
          <p:cNvPr id="2" name="Title 1">
            <a:extLst>
              <a:ext uri="{FF2B5EF4-FFF2-40B4-BE49-F238E27FC236}">
                <a16:creationId xmlns:a16="http://schemas.microsoft.com/office/drawing/2014/main" id="{F1E188AE-CE11-4FEA-7A63-4295FC6B6EA9}"/>
              </a:ext>
            </a:extLst>
          </p:cNvPr>
          <p:cNvSpPr>
            <a:spLocks noGrp="1"/>
          </p:cNvSpPr>
          <p:nvPr>
            <p:ph type="title"/>
          </p:nvPr>
        </p:nvSpPr>
        <p:spPr>
          <a:xfrm>
            <a:off x="623455" y="773402"/>
            <a:ext cx="8229600" cy="1143000"/>
          </a:xfrm>
        </p:spPr>
        <p:txBody>
          <a:bodyPr/>
          <a:lstStyle/>
          <a:p>
            <a:pPr>
              <a:defRPr sz="3000" b="1">
                <a:solidFill>
                  <a:srgbClr val="191970"/>
                </a:solidFill>
              </a:defRPr>
            </a:pPr>
            <a:r>
              <a:rPr dirty="0" err="1"/>
              <a:t>Dualismo</a:t>
            </a:r>
            <a:r>
              <a:rPr dirty="0"/>
              <a:t> </a:t>
            </a:r>
            <a:r>
              <a:rPr dirty="0" err="1"/>
              <a:t>Platónico</a:t>
            </a:r>
            <a:endParaRPr dirty="0"/>
          </a:p>
        </p:txBody>
      </p:sp>
      <p:sp>
        <p:nvSpPr>
          <p:cNvPr id="3" name="Content Placeholder 2">
            <a:extLst>
              <a:ext uri="{FF2B5EF4-FFF2-40B4-BE49-F238E27FC236}">
                <a16:creationId xmlns:a16="http://schemas.microsoft.com/office/drawing/2014/main" id="{CE7C832C-887E-3F0E-0A9C-4E8214E405FD}"/>
              </a:ext>
            </a:extLst>
          </p:cNvPr>
          <p:cNvSpPr>
            <a:spLocks noGrp="1"/>
          </p:cNvSpPr>
          <p:nvPr>
            <p:ph idx="1"/>
          </p:nvPr>
        </p:nvSpPr>
        <p:spPr>
          <a:xfrm>
            <a:off x="623455" y="2302011"/>
            <a:ext cx="9462654" cy="4525963"/>
          </a:xfrm>
        </p:spPr>
        <p:txBody>
          <a:bodyPr>
            <a:normAutofit/>
          </a:bodyPr>
          <a:lstStyle/>
          <a:p>
            <a:pPr>
              <a:defRPr sz="2200"/>
            </a:pPr>
            <a:r>
              <a:rPr sz="3000" b="1" dirty="0">
                <a:latin typeface="Times New Roman" panose="02020603050405020304" pitchFamily="18" charset="0"/>
                <a:cs typeface="Times New Roman" panose="02020603050405020304" pitchFamily="18" charset="0"/>
              </a:rPr>
              <a:t>El ser </a:t>
            </a:r>
            <a:r>
              <a:rPr sz="3000" b="1" dirty="0" err="1">
                <a:latin typeface="Times New Roman" panose="02020603050405020304" pitchFamily="18" charset="0"/>
                <a:cs typeface="Times New Roman" panose="02020603050405020304" pitchFamily="18" charset="0"/>
              </a:rPr>
              <a:t>humano</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está</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compuesto</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por</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cuerpo</a:t>
            </a:r>
            <a:r>
              <a:rPr sz="3000" b="1" dirty="0">
                <a:latin typeface="Times New Roman" panose="02020603050405020304" pitchFamily="18" charset="0"/>
                <a:cs typeface="Times New Roman" panose="02020603050405020304" pitchFamily="18" charset="0"/>
              </a:rPr>
              <a:t> y alma.</a:t>
            </a:r>
          </a:p>
          <a:p>
            <a:pPr>
              <a:defRPr sz="2200"/>
            </a:pPr>
            <a:r>
              <a:rPr sz="3000" b="1" dirty="0">
                <a:latin typeface="Times New Roman" panose="02020603050405020304" pitchFamily="18" charset="0"/>
                <a:cs typeface="Times New Roman" panose="02020603050405020304" pitchFamily="18" charset="0"/>
              </a:rPr>
              <a:t>El </a:t>
            </a:r>
            <a:r>
              <a:rPr sz="3000" b="1" dirty="0" err="1">
                <a:latin typeface="Times New Roman" panose="02020603050405020304" pitchFamily="18" charset="0"/>
                <a:cs typeface="Times New Roman" panose="02020603050405020304" pitchFamily="18" charset="0"/>
              </a:rPr>
              <a:t>cuerpo</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pertenece</a:t>
            </a:r>
            <a:r>
              <a:rPr sz="3000" b="1" dirty="0">
                <a:latin typeface="Times New Roman" panose="02020603050405020304" pitchFamily="18" charset="0"/>
                <a:cs typeface="Times New Roman" panose="02020603050405020304" pitchFamily="18" charset="0"/>
              </a:rPr>
              <a:t> al </a:t>
            </a:r>
            <a:r>
              <a:rPr sz="3000" b="1" dirty="0" err="1">
                <a:latin typeface="Times New Roman" panose="02020603050405020304" pitchFamily="18" charset="0"/>
                <a:cs typeface="Times New Roman" panose="02020603050405020304" pitchFamily="18" charset="0"/>
              </a:rPr>
              <a:t>mundo</a:t>
            </a:r>
            <a:r>
              <a:rPr sz="3000" b="1" dirty="0">
                <a:latin typeface="Times New Roman" panose="02020603050405020304" pitchFamily="18" charset="0"/>
                <a:cs typeface="Times New Roman" panose="02020603050405020304" pitchFamily="18" charset="0"/>
              </a:rPr>
              <a:t> sensible.</a:t>
            </a:r>
          </a:p>
          <a:p>
            <a:pPr>
              <a:defRPr sz="2200"/>
            </a:pPr>
            <a:r>
              <a:rPr sz="3000" b="1" dirty="0">
                <a:latin typeface="Times New Roman" panose="02020603050405020304" pitchFamily="18" charset="0"/>
                <a:cs typeface="Times New Roman" panose="02020603050405020304" pitchFamily="18" charset="0"/>
              </a:rPr>
              <a:t>El alma </a:t>
            </a:r>
            <a:r>
              <a:rPr sz="3000" b="1" dirty="0" err="1">
                <a:latin typeface="Times New Roman" panose="02020603050405020304" pitchFamily="18" charset="0"/>
                <a:cs typeface="Times New Roman" panose="02020603050405020304" pitchFamily="18" charset="0"/>
              </a:rPr>
              <a:t>pertenece</a:t>
            </a:r>
            <a:r>
              <a:rPr sz="3000" b="1" dirty="0">
                <a:latin typeface="Times New Roman" panose="02020603050405020304" pitchFamily="18" charset="0"/>
                <a:cs typeface="Times New Roman" panose="02020603050405020304" pitchFamily="18" charset="0"/>
              </a:rPr>
              <a:t> al </a:t>
            </a:r>
            <a:r>
              <a:rPr sz="3000" b="1" dirty="0" err="1">
                <a:latin typeface="Times New Roman" panose="02020603050405020304" pitchFamily="18" charset="0"/>
                <a:cs typeface="Times New Roman" panose="02020603050405020304" pitchFamily="18" charset="0"/>
              </a:rPr>
              <a:t>mundo</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inteligible</a:t>
            </a:r>
            <a:r>
              <a:rPr sz="3000" b="1" dirty="0">
                <a:latin typeface="Times New Roman" panose="02020603050405020304" pitchFamily="18" charset="0"/>
                <a:cs typeface="Times New Roman" panose="02020603050405020304" pitchFamily="18" charset="0"/>
              </a:rPr>
              <a:t>.</a:t>
            </a:r>
          </a:p>
          <a:p>
            <a:pPr>
              <a:defRPr sz="2200"/>
            </a:pPr>
            <a:r>
              <a:rPr sz="3000" b="1" dirty="0">
                <a:latin typeface="Times New Roman" panose="02020603050405020304" pitchFamily="18" charset="0"/>
                <a:cs typeface="Times New Roman" panose="02020603050405020304" pitchFamily="18" charset="0"/>
              </a:rPr>
              <a:t>El </a:t>
            </a:r>
            <a:r>
              <a:rPr sz="3000" b="1" dirty="0" err="1">
                <a:latin typeface="Times New Roman" panose="02020603050405020304" pitchFamily="18" charset="0"/>
                <a:cs typeface="Times New Roman" panose="02020603050405020304" pitchFamily="18" charset="0"/>
              </a:rPr>
              <a:t>cuerpo</a:t>
            </a:r>
            <a:r>
              <a:rPr sz="3000" b="1" dirty="0">
                <a:latin typeface="Times New Roman" panose="02020603050405020304" pitchFamily="18" charset="0"/>
                <a:cs typeface="Times New Roman" panose="02020603050405020304" pitchFamily="18" charset="0"/>
              </a:rPr>
              <a:t> es temporal; </a:t>
            </a:r>
            <a:r>
              <a:rPr sz="3000" b="1" dirty="0" err="1">
                <a:latin typeface="Times New Roman" panose="02020603050405020304" pitchFamily="18" charset="0"/>
                <a:cs typeface="Times New Roman" panose="02020603050405020304" pitchFamily="18" charset="0"/>
              </a:rPr>
              <a:t>el</a:t>
            </a:r>
            <a:r>
              <a:rPr sz="3000" b="1" dirty="0">
                <a:latin typeface="Times New Roman" panose="02020603050405020304" pitchFamily="18" charset="0"/>
                <a:cs typeface="Times New Roman" panose="02020603050405020304" pitchFamily="18" charset="0"/>
              </a:rPr>
              <a:t> alma es </a:t>
            </a:r>
            <a:r>
              <a:rPr sz="3000" b="1" dirty="0" err="1">
                <a:latin typeface="Times New Roman" panose="02020603050405020304" pitchFamily="18" charset="0"/>
                <a:cs typeface="Times New Roman" panose="02020603050405020304" pitchFamily="18" charset="0"/>
              </a:rPr>
              <a:t>eterna</a:t>
            </a:r>
            <a:r>
              <a:rPr sz="3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0999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40404-E583-5F3D-6BC2-E29D8D83F57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7E64425-89BA-6FF9-3A79-09E82BD9E9BE}"/>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44462C3-167D-22F9-8B14-D460E2254B6D}"/>
              </a:ext>
            </a:extLst>
          </p:cNvPr>
          <p:cNvPicPr>
            <a:picLocks noChangeAspect="1"/>
          </p:cNvPicPr>
          <p:nvPr/>
        </p:nvPicPr>
        <p:blipFill>
          <a:blip r:embed="rId3"/>
          <a:stretch>
            <a:fillRect/>
          </a:stretch>
        </p:blipFill>
        <p:spPr>
          <a:xfrm>
            <a:off x="9656383" y="5597236"/>
            <a:ext cx="2655689" cy="1433946"/>
          </a:xfrm>
          <a:prstGeom prst="rect">
            <a:avLst/>
          </a:prstGeom>
        </p:spPr>
      </p:pic>
      <p:sp>
        <p:nvSpPr>
          <p:cNvPr id="2" name="Title 1">
            <a:extLst>
              <a:ext uri="{FF2B5EF4-FFF2-40B4-BE49-F238E27FC236}">
                <a16:creationId xmlns:a16="http://schemas.microsoft.com/office/drawing/2014/main" id="{67310AF9-3101-46C9-A45E-AC94D43C66B6}"/>
              </a:ext>
            </a:extLst>
          </p:cNvPr>
          <p:cNvSpPr>
            <a:spLocks noGrp="1"/>
          </p:cNvSpPr>
          <p:nvPr>
            <p:ph type="title"/>
          </p:nvPr>
        </p:nvSpPr>
        <p:spPr>
          <a:xfrm>
            <a:off x="803564" y="731838"/>
            <a:ext cx="8229600" cy="1143000"/>
          </a:xfrm>
        </p:spPr>
        <p:txBody>
          <a:bodyPr/>
          <a:lstStyle/>
          <a:p>
            <a:pPr>
              <a:defRPr sz="3000" b="1">
                <a:solidFill>
                  <a:srgbClr val="191970"/>
                </a:solidFill>
              </a:defRPr>
            </a:pPr>
            <a:r>
              <a:rPr dirty="0"/>
              <a:t>El </a:t>
            </a:r>
            <a:r>
              <a:rPr dirty="0" err="1"/>
              <a:t>cuerpo</a:t>
            </a:r>
            <a:r>
              <a:rPr dirty="0"/>
              <a:t> </a:t>
            </a:r>
            <a:r>
              <a:rPr dirty="0" err="1"/>
              <a:t>según</a:t>
            </a:r>
            <a:r>
              <a:rPr dirty="0"/>
              <a:t> Platón</a:t>
            </a:r>
          </a:p>
        </p:txBody>
      </p:sp>
      <p:sp>
        <p:nvSpPr>
          <p:cNvPr id="3" name="Content Placeholder 2">
            <a:extLst>
              <a:ext uri="{FF2B5EF4-FFF2-40B4-BE49-F238E27FC236}">
                <a16:creationId xmlns:a16="http://schemas.microsoft.com/office/drawing/2014/main" id="{1102951F-C1EE-CB11-B783-46771E774978}"/>
              </a:ext>
            </a:extLst>
          </p:cNvPr>
          <p:cNvSpPr>
            <a:spLocks noGrp="1"/>
          </p:cNvSpPr>
          <p:nvPr>
            <p:ph idx="1"/>
          </p:nvPr>
        </p:nvSpPr>
        <p:spPr>
          <a:xfrm>
            <a:off x="595746" y="2302011"/>
            <a:ext cx="9336890" cy="4525963"/>
          </a:xfrm>
        </p:spPr>
        <p:txBody>
          <a:bodyPr>
            <a:normAutofit/>
          </a:bodyPr>
          <a:lstStyle/>
          <a:p>
            <a:pPr>
              <a:defRPr sz="2200"/>
            </a:pPr>
            <a:r>
              <a:rPr sz="3000" b="1" dirty="0">
                <a:latin typeface="Times New Roman" panose="02020603050405020304" pitchFamily="18" charset="0"/>
                <a:cs typeface="Times New Roman" panose="02020603050405020304" pitchFamily="18" charset="0"/>
              </a:rPr>
              <a:t>El </a:t>
            </a:r>
            <a:r>
              <a:rPr sz="3000" b="1" dirty="0" err="1">
                <a:latin typeface="Times New Roman" panose="02020603050405020304" pitchFamily="18" charset="0"/>
                <a:cs typeface="Times New Roman" panose="02020603050405020304" pitchFamily="18" charset="0"/>
              </a:rPr>
              <a:t>cuerpo</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limita</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el</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conocimiento</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verdadero</a:t>
            </a:r>
            <a:r>
              <a:rPr sz="3000" b="1" dirty="0">
                <a:latin typeface="Times New Roman" panose="02020603050405020304" pitchFamily="18" charset="0"/>
                <a:cs typeface="Times New Roman" panose="02020603050405020304" pitchFamily="18" charset="0"/>
              </a:rPr>
              <a:t>.</a:t>
            </a:r>
          </a:p>
          <a:p>
            <a:pPr>
              <a:defRPr sz="2200"/>
            </a:pPr>
            <a:r>
              <a:rPr sz="3000" b="1" dirty="0" err="1">
                <a:latin typeface="Times New Roman" panose="02020603050405020304" pitchFamily="18" charset="0"/>
                <a:cs typeface="Times New Roman" panose="02020603050405020304" pitchFamily="18" charset="0"/>
              </a:rPr>
              <a:t>Está</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relacionado</a:t>
            </a:r>
            <a:r>
              <a:rPr sz="3000" b="1" dirty="0">
                <a:latin typeface="Times New Roman" panose="02020603050405020304" pitchFamily="18" charset="0"/>
                <a:cs typeface="Times New Roman" panose="02020603050405020304" pitchFamily="18" charset="0"/>
              </a:rPr>
              <a:t> con </a:t>
            </a:r>
            <a:r>
              <a:rPr sz="3000" b="1" dirty="0" err="1">
                <a:latin typeface="Times New Roman" panose="02020603050405020304" pitchFamily="18" charset="0"/>
                <a:cs typeface="Times New Roman" panose="02020603050405020304" pitchFamily="18" charset="0"/>
              </a:rPr>
              <a:t>deseos</a:t>
            </a:r>
            <a:r>
              <a:rPr sz="3000" b="1" dirty="0">
                <a:latin typeface="Times New Roman" panose="02020603050405020304" pitchFamily="18" charset="0"/>
                <a:cs typeface="Times New Roman" panose="02020603050405020304" pitchFamily="18" charset="0"/>
              </a:rPr>
              <a:t> y </a:t>
            </a:r>
            <a:r>
              <a:rPr sz="3000" b="1" dirty="0" err="1">
                <a:latin typeface="Times New Roman" panose="02020603050405020304" pitchFamily="18" charset="0"/>
                <a:cs typeface="Times New Roman" panose="02020603050405020304" pitchFamily="18" charset="0"/>
              </a:rPr>
              <a:t>pasiones</a:t>
            </a:r>
            <a:r>
              <a:rPr sz="3000" b="1" dirty="0">
                <a:latin typeface="Times New Roman" panose="02020603050405020304" pitchFamily="18" charset="0"/>
                <a:cs typeface="Times New Roman" panose="02020603050405020304" pitchFamily="18" charset="0"/>
              </a:rPr>
              <a:t>.</a:t>
            </a:r>
          </a:p>
          <a:p>
            <a:pPr>
              <a:defRPr sz="2200"/>
            </a:pPr>
            <a:r>
              <a:rPr sz="3000" b="1" dirty="0" err="1">
                <a:latin typeface="Times New Roman" panose="02020603050405020304" pitchFamily="18" charset="0"/>
                <a:cs typeface="Times New Roman" panose="02020603050405020304" pitchFamily="18" charset="0"/>
              </a:rPr>
              <a:t>Puede</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distraer</a:t>
            </a:r>
            <a:r>
              <a:rPr sz="3000" b="1" dirty="0">
                <a:latin typeface="Times New Roman" panose="02020603050405020304" pitchFamily="18" charset="0"/>
                <a:cs typeface="Times New Roman" panose="02020603050405020304" pitchFamily="18" charset="0"/>
              </a:rPr>
              <a:t> al alma de la </a:t>
            </a:r>
            <a:r>
              <a:rPr sz="3000" b="1" dirty="0" err="1">
                <a:latin typeface="Times New Roman" panose="02020603050405020304" pitchFamily="18" charset="0"/>
                <a:cs typeface="Times New Roman" panose="02020603050405020304" pitchFamily="18" charset="0"/>
              </a:rPr>
              <a:t>verdad</a:t>
            </a:r>
            <a:r>
              <a:rPr sz="3000" b="1" dirty="0">
                <a:latin typeface="Times New Roman" panose="02020603050405020304" pitchFamily="18" charset="0"/>
                <a:cs typeface="Times New Roman" panose="02020603050405020304" pitchFamily="18" charset="0"/>
              </a:rPr>
              <a:t>.</a:t>
            </a:r>
          </a:p>
          <a:p>
            <a:pPr>
              <a:defRPr sz="2200"/>
            </a:pPr>
            <a:r>
              <a:rPr sz="3000" b="1" dirty="0">
                <a:latin typeface="Times New Roman" panose="02020603050405020304" pitchFamily="18" charset="0"/>
                <a:cs typeface="Times New Roman" panose="02020603050405020304" pitchFamily="18" charset="0"/>
              </a:rPr>
              <a:t>Platón describe </a:t>
            </a:r>
            <a:r>
              <a:rPr sz="3000" b="1" dirty="0" err="1">
                <a:latin typeface="Times New Roman" panose="02020603050405020304" pitchFamily="18" charset="0"/>
                <a:cs typeface="Times New Roman" panose="02020603050405020304" pitchFamily="18" charset="0"/>
              </a:rPr>
              <a:t>el</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cuerpo</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como</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prisión</a:t>
            </a:r>
            <a:r>
              <a:rPr sz="3000" b="1" dirty="0">
                <a:latin typeface="Times New Roman" panose="02020603050405020304" pitchFamily="18" charset="0"/>
                <a:cs typeface="Times New Roman" panose="02020603050405020304" pitchFamily="18" charset="0"/>
              </a:rPr>
              <a:t> del alma”.</a:t>
            </a:r>
          </a:p>
        </p:txBody>
      </p:sp>
    </p:spTree>
    <p:extLst>
      <p:ext uri="{BB962C8B-B14F-4D97-AF65-F5344CB8AC3E}">
        <p14:creationId xmlns:p14="http://schemas.microsoft.com/office/powerpoint/2010/main" val="2800541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F5368-171A-AF8C-65A5-6470B315150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3FF5261-37DC-914A-4EF3-21016700928B}"/>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8AD089-4E5D-EDB1-7EB2-876F0D5817A1}"/>
              </a:ext>
            </a:extLst>
          </p:cNvPr>
          <p:cNvPicPr>
            <a:picLocks noChangeAspect="1"/>
          </p:cNvPicPr>
          <p:nvPr/>
        </p:nvPicPr>
        <p:blipFill>
          <a:blip r:embed="rId3"/>
          <a:stretch>
            <a:fillRect/>
          </a:stretch>
        </p:blipFill>
        <p:spPr>
          <a:xfrm>
            <a:off x="9932634" y="4663633"/>
            <a:ext cx="2244437" cy="2194367"/>
          </a:xfrm>
          <a:prstGeom prst="rect">
            <a:avLst/>
          </a:prstGeom>
        </p:spPr>
      </p:pic>
      <p:sp>
        <p:nvSpPr>
          <p:cNvPr id="2" name="Title 1">
            <a:extLst>
              <a:ext uri="{FF2B5EF4-FFF2-40B4-BE49-F238E27FC236}">
                <a16:creationId xmlns:a16="http://schemas.microsoft.com/office/drawing/2014/main" id="{83DC542A-6D2C-C77A-B0A6-B29E28524A1A}"/>
              </a:ext>
            </a:extLst>
          </p:cNvPr>
          <p:cNvSpPr>
            <a:spLocks noGrp="1"/>
          </p:cNvSpPr>
          <p:nvPr>
            <p:ph type="title"/>
          </p:nvPr>
        </p:nvSpPr>
        <p:spPr>
          <a:xfrm>
            <a:off x="581891" y="579505"/>
            <a:ext cx="8229600" cy="1143000"/>
          </a:xfrm>
        </p:spPr>
        <p:txBody>
          <a:bodyPr/>
          <a:lstStyle/>
          <a:p>
            <a:pPr>
              <a:defRPr sz="3000" b="1">
                <a:solidFill>
                  <a:srgbClr val="191970"/>
                </a:solidFill>
              </a:defRPr>
            </a:pPr>
            <a:r>
              <a:rPr dirty="0"/>
              <a:t>El alma </a:t>
            </a:r>
            <a:r>
              <a:rPr dirty="0" err="1"/>
              <a:t>según</a:t>
            </a:r>
            <a:r>
              <a:rPr dirty="0"/>
              <a:t> Platón</a:t>
            </a:r>
          </a:p>
        </p:txBody>
      </p:sp>
      <p:sp>
        <p:nvSpPr>
          <p:cNvPr id="3" name="Content Placeholder 2">
            <a:extLst>
              <a:ext uri="{FF2B5EF4-FFF2-40B4-BE49-F238E27FC236}">
                <a16:creationId xmlns:a16="http://schemas.microsoft.com/office/drawing/2014/main" id="{29B4B13D-2B34-6CCB-F0F3-9DEAE1862426}"/>
              </a:ext>
            </a:extLst>
          </p:cNvPr>
          <p:cNvSpPr>
            <a:spLocks noGrp="1"/>
          </p:cNvSpPr>
          <p:nvPr>
            <p:ph idx="1"/>
          </p:nvPr>
        </p:nvSpPr>
        <p:spPr>
          <a:xfrm>
            <a:off x="734290" y="2234895"/>
            <a:ext cx="9198343" cy="4525963"/>
          </a:xfrm>
        </p:spPr>
        <p:txBody>
          <a:bodyPr>
            <a:normAutofit/>
          </a:bodyPr>
          <a:lstStyle/>
          <a:p>
            <a:pPr>
              <a:defRPr sz="2200"/>
            </a:pPr>
            <a:r>
              <a:rPr sz="3400" b="1" dirty="0">
                <a:latin typeface="Times New Roman" panose="02020603050405020304" pitchFamily="18" charset="0"/>
                <a:cs typeface="Times New Roman" panose="02020603050405020304" pitchFamily="18" charset="0"/>
              </a:rPr>
              <a:t>El alma es </a:t>
            </a:r>
            <a:r>
              <a:rPr sz="3400" b="1" dirty="0" err="1">
                <a:latin typeface="Times New Roman" panose="02020603050405020304" pitchFamily="18" charset="0"/>
                <a:cs typeface="Times New Roman" panose="02020603050405020304" pitchFamily="18" charset="0"/>
              </a:rPr>
              <a:t>inmortal</a:t>
            </a:r>
            <a:r>
              <a:rPr sz="3400" b="1" dirty="0">
                <a:latin typeface="Times New Roman" panose="02020603050405020304" pitchFamily="18" charset="0"/>
                <a:cs typeface="Times New Roman" panose="02020603050405020304" pitchFamily="18" charset="0"/>
              </a:rPr>
              <a:t>.</a:t>
            </a:r>
          </a:p>
          <a:p>
            <a:pPr>
              <a:defRPr sz="2200"/>
            </a:pPr>
            <a:r>
              <a:rPr sz="3400" b="1" dirty="0">
                <a:latin typeface="Times New Roman" panose="02020603050405020304" pitchFamily="18" charset="0"/>
                <a:cs typeface="Times New Roman" panose="02020603050405020304" pitchFamily="18" charset="0"/>
              </a:rPr>
              <a:t>Posee la </a:t>
            </a:r>
            <a:r>
              <a:rPr sz="3400" b="1" dirty="0" err="1">
                <a:latin typeface="Times New Roman" panose="02020603050405020304" pitchFamily="18" charset="0"/>
                <a:cs typeface="Times New Roman" panose="02020603050405020304" pitchFamily="18" charset="0"/>
              </a:rPr>
              <a:t>capacidad</a:t>
            </a:r>
            <a:r>
              <a:rPr sz="3400" b="1" dirty="0">
                <a:latin typeface="Times New Roman" panose="02020603050405020304" pitchFamily="18" charset="0"/>
                <a:cs typeface="Times New Roman" panose="02020603050405020304" pitchFamily="18" charset="0"/>
              </a:rPr>
              <a:t> de </a:t>
            </a:r>
            <a:r>
              <a:rPr sz="3400" b="1" dirty="0" err="1">
                <a:latin typeface="Times New Roman" panose="02020603050405020304" pitchFamily="18" charset="0"/>
                <a:cs typeface="Times New Roman" panose="02020603050405020304" pitchFamily="18" charset="0"/>
              </a:rPr>
              <a:t>conocer</a:t>
            </a:r>
            <a:r>
              <a:rPr sz="3400" b="1" dirty="0">
                <a:latin typeface="Times New Roman" panose="02020603050405020304" pitchFamily="18" charset="0"/>
                <a:cs typeface="Times New Roman" panose="02020603050405020304" pitchFamily="18" charset="0"/>
              </a:rPr>
              <a:t> la </a:t>
            </a:r>
            <a:r>
              <a:rPr sz="3400" b="1" dirty="0" err="1">
                <a:latin typeface="Times New Roman" panose="02020603050405020304" pitchFamily="18" charset="0"/>
                <a:cs typeface="Times New Roman" panose="02020603050405020304" pitchFamily="18" charset="0"/>
              </a:rPr>
              <a:t>verdad</a:t>
            </a:r>
            <a:r>
              <a:rPr sz="3400" b="1" dirty="0">
                <a:latin typeface="Times New Roman" panose="02020603050405020304" pitchFamily="18" charset="0"/>
                <a:cs typeface="Times New Roman" panose="02020603050405020304" pitchFamily="18" charset="0"/>
              </a:rPr>
              <a:t>.</a:t>
            </a:r>
          </a:p>
          <a:p>
            <a:pPr>
              <a:defRPr sz="2200"/>
            </a:pPr>
            <a:r>
              <a:rPr sz="3400" b="1" dirty="0" err="1">
                <a:latin typeface="Times New Roman" panose="02020603050405020304" pitchFamily="18" charset="0"/>
                <a:cs typeface="Times New Roman" panose="02020603050405020304" pitchFamily="18" charset="0"/>
              </a:rPr>
              <a:t>Existía</a:t>
            </a:r>
            <a:r>
              <a:rPr sz="3400" b="1" dirty="0">
                <a:latin typeface="Times New Roman" panose="02020603050405020304" pitchFamily="18" charset="0"/>
                <a:cs typeface="Times New Roman" panose="02020603050405020304" pitchFamily="18" charset="0"/>
              </a:rPr>
              <a:t> antes de </a:t>
            </a:r>
            <a:r>
              <a:rPr sz="3400" b="1" dirty="0" err="1">
                <a:latin typeface="Times New Roman" panose="02020603050405020304" pitchFamily="18" charset="0"/>
                <a:cs typeface="Times New Roman" panose="02020603050405020304" pitchFamily="18" charset="0"/>
              </a:rPr>
              <a:t>unirse</a:t>
            </a:r>
            <a:r>
              <a:rPr sz="3400" b="1" dirty="0">
                <a:latin typeface="Times New Roman" panose="02020603050405020304" pitchFamily="18" charset="0"/>
                <a:cs typeface="Times New Roman" panose="02020603050405020304" pitchFamily="18" charset="0"/>
              </a:rPr>
              <a:t> al </a:t>
            </a:r>
            <a:r>
              <a:rPr sz="3400" b="1" dirty="0" err="1">
                <a:latin typeface="Times New Roman" panose="02020603050405020304" pitchFamily="18" charset="0"/>
                <a:cs typeface="Times New Roman" panose="02020603050405020304" pitchFamily="18" charset="0"/>
              </a:rPr>
              <a:t>cuerpo</a:t>
            </a:r>
            <a:r>
              <a:rPr sz="3400" b="1" dirty="0">
                <a:latin typeface="Times New Roman" panose="02020603050405020304" pitchFamily="18" charset="0"/>
                <a:cs typeface="Times New Roman" panose="02020603050405020304" pitchFamily="18" charset="0"/>
              </a:rPr>
              <a:t>.</a:t>
            </a:r>
          </a:p>
          <a:p>
            <a:pPr>
              <a:defRPr sz="2200"/>
            </a:pPr>
            <a:r>
              <a:rPr sz="3400" b="1" dirty="0">
                <a:latin typeface="Times New Roman" panose="02020603050405020304" pitchFamily="18" charset="0"/>
                <a:cs typeface="Times New Roman" panose="02020603050405020304" pitchFamily="18" charset="0"/>
              </a:rPr>
              <a:t>Su </a:t>
            </a:r>
            <a:r>
              <a:rPr sz="3400" b="1" dirty="0" err="1">
                <a:latin typeface="Times New Roman" panose="02020603050405020304" pitchFamily="18" charset="0"/>
                <a:cs typeface="Times New Roman" panose="02020603050405020304" pitchFamily="18" charset="0"/>
              </a:rPr>
              <a:t>destino</a:t>
            </a:r>
            <a:r>
              <a:rPr sz="3400" b="1" dirty="0">
                <a:latin typeface="Times New Roman" panose="02020603050405020304" pitchFamily="18" charset="0"/>
                <a:cs typeface="Times New Roman" panose="02020603050405020304" pitchFamily="18" charset="0"/>
              </a:rPr>
              <a:t> es </a:t>
            </a:r>
            <a:r>
              <a:rPr sz="3400" b="1" dirty="0" err="1">
                <a:latin typeface="Times New Roman" panose="02020603050405020304" pitchFamily="18" charset="0"/>
                <a:cs typeface="Times New Roman" panose="02020603050405020304" pitchFamily="18" charset="0"/>
              </a:rPr>
              <a:t>regresar</a:t>
            </a:r>
            <a:r>
              <a:rPr sz="3400" b="1" dirty="0">
                <a:latin typeface="Times New Roman" panose="02020603050405020304" pitchFamily="18" charset="0"/>
                <a:cs typeface="Times New Roman" panose="02020603050405020304" pitchFamily="18" charset="0"/>
              </a:rPr>
              <a:t> al </a:t>
            </a:r>
            <a:r>
              <a:rPr sz="3400" b="1" dirty="0" err="1">
                <a:latin typeface="Times New Roman" panose="02020603050405020304" pitchFamily="18" charset="0"/>
                <a:cs typeface="Times New Roman" panose="02020603050405020304" pitchFamily="18" charset="0"/>
              </a:rPr>
              <a:t>mundo</a:t>
            </a:r>
            <a:r>
              <a:rPr sz="3400" b="1" dirty="0">
                <a:latin typeface="Times New Roman" panose="02020603050405020304" pitchFamily="18" charset="0"/>
                <a:cs typeface="Times New Roman" panose="02020603050405020304" pitchFamily="18" charset="0"/>
              </a:rPr>
              <a:t> de las Ideas.</a:t>
            </a:r>
          </a:p>
        </p:txBody>
      </p:sp>
    </p:spTree>
    <p:extLst>
      <p:ext uri="{BB962C8B-B14F-4D97-AF65-F5344CB8AC3E}">
        <p14:creationId xmlns:p14="http://schemas.microsoft.com/office/powerpoint/2010/main" val="3599871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F3181-658C-D79F-5F83-C5CD6BC02D6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3C7DB6F-2F2D-4AF8-568A-51DD3C2BE6B2}"/>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3F20C1A-4268-B916-F8FF-83349F855084}"/>
              </a:ext>
            </a:extLst>
          </p:cNvPr>
          <p:cNvPicPr>
            <a:picLocks noChangeAspect="1"/>
          </p:cNvPicPr>
          <p:nvPr/>
        </p:nvPicPr>
        <p:blipFill>
          <a:blip r:embed="rId3"/>
          <a:stretch>
            <a:fillRect/>
          </a:stretch>
        </p:blipFill>
        <p:spPr>
          <a:xfrm>
            <a:off x="9636848" y="5486400"/>
            <a:ext cx="2540223" cy="1371600"/>
          </a:xfrm>
          <a:prstGeom prst="rect">
            <a:avLst/>
          </a:prstGeom>
        </p:spPr>
      </p:pic>
      <p:sp>
        <p:nvSpPr>
          <p:cNvPr id="2" name="Title 1">
            <a:extLst>
              <a:ext uri="{FF2B5EF4-FFF2-40B4-BE49-F238E27FC236}">
                <a16:creationId xmlns:a16="http://schemas.microsoft.com/office/drawing/2014/main" id="{F69C6178-8B04-643C-D5AB-47D99949E792}"/>
              </a:ext>
            </a:extLst>
          </p:cNvPr>
          <p:cNvSpPr>
            <a:spLocks noGrp="1"/>
          </p:cNvSpPr>
          <p:nvPr>
            <p:ph type="title"/>
          </p:nvPr>
        </p:nvSpPr>
        <p:spPr>
          <a:xfrm>
            <a:off x="581891" y="875539"/>
            <a:ext cx="8229600" cy="1143000"/>
          </a:xfrm>
        </p:spPr>
        <p:txBody>
          <a:bodyPr/>
          <a:lstStyle/>
          <a:p>
            <a:pPr>
              <a:defRPr sz="3000" b="1">
                <a:solidFill>
                  <a:srgbClr val="191970"/>
                </a:solidFill>
              </a:defRPr>
            </a:pPr>
            <a:r>
              <a:t>Las tres partes del alma</a:t>
            </a:r>
          </a:p>
        </p:txBody>
      </p:sp>
      <p:sp>
        <p:nvSpPr>
          <p:cNvPr id="3" name="Content Placeholder 2">
            <a:extLst>
              <a:ext uri="{FF2B5EF4-FFF2-40B4-BE49-F238E27FC236}">
                <a16:creationId xmlns:a16="http://schemas.microsoft.com/office/drawing/2014/main" id="{06A92F3E-A92C-1FC1-776A-1069D0349D8C}"/>
              </a:ext>
            </a:extLst>
          </p:cNvPr>
          <p:cNvSpPr>
            <a:spLocks noGrp="1"/>
          </p:cNvSpPr>
          <p:nvPr>
            <p:ph idx="1"/>
          </p:nvPr>
        </p:nvSpPr>
        <p:spPr>
          <a:xfrm>
            <a:off x="872835" y="2165702"/>
            <a:ext cx="10501747" cy="4525963"/>
          </a:xfrm>
        </p:spPr>
        <p:txBody>
          <a:bodyPr>
            <a:normAutofit/>
          </a:bodyPr>
          <a:lstStyle/>
          <a:p>
            <a:pPr>
              <a:defRPr sz="2200"/>
            </a:pPr>
            <a:r>
              <a:rPr sz="3400" b="1" dirty="0">
                <a:latin typeface="Times New Roman" panose="02020603050405020304" pitchFamily="18" charset="0"/>
                <a:cs typeface="Times New Roman" panose="02020603050405020304" pitchFamily="18" charset="0"/>
              </a:rPr>
              <a:t>Alma </a:t>
            </a:r>
            <a:r>
              <a:rPr sz="3400" b="1" dirty="0" err="1">
                <a:latin typeface="Times New Roman" panose="02020603050405020304" pitchFamily="18" charset="0"/>
                <a:cs typeface="Times New Roman" panose="02020603050405020304" pitchFamily="18" charset="0"/>
              </a:rPr>
              <a:t>racional</a:t>
            </a:r>
            <a:r>
              <a:rPr sz="3400" b="1" dirty="0">
                <a:latin typeface="Times New Roman" panose="02020603050405020304" pitchFamily="18" charset="0"/>
                <a:cs typeface="Times New Roman" panose="02020603050405020304" pitchFamily="18" charset="0"/>
              </a:rPr>
              <a:t>: </a:t>
            </a:r>
            <a:r>
              <a:rPr sz="3400" b="1" dirty="0" err="1">
                <a:latin typeface="Times New Roman" panose="02020603050405020304" pitchFamily="18" charset="0"/>
                <a:cs typeface="Times New Roman" panose="02020603050405020304" pitchFamily="18" charset="0"/>
              </a:rPr>
              <a:t>busca</a:t>
            </a:r>
            <a:r>
              <a:rPr sz="3400" b="1" dirty="0">
                <a:latin typeface="Times New Roman" panose="02020603050405020304" pitchFamily="18" charset="0"/>
                <a:cs typeface="Times New Roman" panose="02020603050405020304" pitchFamily="18" charset="0"/>
              </a:rPr>
              <a:t> la </a:t>
            </a:r>
            <a:r>
              <a:rPr sz="3400" b="1" dirty="0" err="1">
                <a:latin typeface="Times New Roman" panose="02020603050405020304" pitchFamily="18" charset="0"/>
                <a:cs typeface="Times New Roman" panose="02020603050405020304" pitchFamily="18" charset="0"/>
              </a:rPr>
              <a:t>verdad</a:t>
            </a:r>
            <a:r>
              <a:rPr sz="3400" b="1" dirty="0">
                <a:latin typeface="Times New Roman" panose="02020603050405020304" pitchFamily="18" charset="0"/>
                <a:cs typeface="Times New Roman" panose="02020603050405020304" pitchFamily="18" charset="0"/>
              </a:rPr>
              <a:t> y la </a:t>
            </a:r>
            <a:r>
              <a:rPr sz="3400" b="1" dirty="0" err="1">
                <a:latin typeface="Times New Roman" panose="02020603050405020304" pitchFamily="18" charset="0"/>
                <a:cs typeface="Times New Roman" panose="02020603050405020304" pitchFamily="18" charset="0"/>
              </a:rPr>
              <a:t>sabiduría</a:t>
            </a:r>
            <a:r>
              <a:rPr sz="3400" b="1" dirty="0">
                <a:latin typeface="Times New Roman" panose="02020603050405020304" pitchFamily="18" charset="0"/>
                <a:cs typeface="Times New Roman" panose="02020603050405020304" pitchFamily="18" charset="0"/>
              </a:rPr>
              <a:t>.</a:t>
            </a:r>
          </a:p>
          <a:p>
            <a:pPr>
              <a:defRPr sz="2200"/>
            </a:pPr>
            <a:r>
              <a:rPr sz="3400" b="1" dirty="0">
                <a:latin typeface="Times New Roman" panose="02020603050405020304" pitchFamily="18" charset="0"/>
                <a:cs typeface="Times New Roman" panose="02020603050405020304" pitchFamily="18" charset="0"/>
              </a:rPr>
              <a:t>Alma irascible: </a:t>
            </a:r>
            <a:r>
              <a:rPr sz="3400" b="1" dirty="0" err="1">
                <a:latin typeface="Times New Roman" panose="02020603050405020304" pitchFamily="18" charset="0"/>
                <a:cs typeface="Times New Roman" panose="02020603050405020304" pitchFamily="18" charset="0"/>
              </a:rPr>
              <a:t>relacionada</a:t>
            </a:r>
            <a:r>
              <a:rPr sz="3400" b="1" dirty="0">
                <a:latin typeface="Times New Roman" panose="02020603050405020304" pitchFamily="18" charset="0"/>
                <a:cs typeface="Times New Roman" panose="02020603050405020304" pitchFamily="18" charset="0"/>
              </a:rPr>
              <a:t> con </a:t>
            </a:r>
            <a:r>
              <a:rPr sz="3400" b="1" dirty="0" err="1">
                <a:latin typeface="Times New Roman" panose="02020603050405020304" pitchFamily="18" charset="0"/>
                <a:cs typeface="Times New Roman" panose="02020603050405020304" pitchFamily="18" charset="0"/>
              </a:rPr>
              <a:t>el</a:t>
            </a:r>
            <a:r>
              <a:rPr sz="3400" b="1" dirty="0">
                <a:latin typeface="Times New Roman" panose="02020603050405020304" pitchFamily="18" charset="0"/>
                <a:cs typeface="Times New Roman" panose="02020603050405020304" pitchFamily="18" charset="0"/>
              </a:rPr>
              <a:t> valor y la </a:t>
            </a:r>
            <a:r>
              <a:rPr sz="3400" b="1" dirty="0" err="1">
                <a:latin typeface="Times New Roman" panose="02020603050405020304" pitchFamily="18" charset="0"/>
                <a:cs typeface="Times New Roman" panose="02020603050405020304" pitchFamily="18" charset="0"/>
              </a:rPr>
              <a:t>voluntad</a:t>
            </a:r>
            <a:r>
              <a:rPr sz="3400" b="1" dirty="0">
                <a:latin typeface="Times New Roman" panose="02020603050405020304" pitchFamily="18" charset="0"/>
                <a:cs typeface="Times New Roman" panose="02020603050405020304" pitchFamily="18" charset="0"/>
              </a:rPr>
              <a:t>.</a:t>
            </a:r>
          </a:p>
          <a:p>
            <a:pPr>
              <a:defRPr sz="2200"/>
            </a:pPr>
            <a:r>
              <a:rPr sz="3400" b="1" dirty="0">
                <a:latin typeface="Times New Roman" panose="02020603050405020304" pitchFamily="18" charset="0"/>
                <a:cs typeface="Times New Roman" panose="02020603050405020304" pitchFamily="18" charset="0"/>
              </a:rPr>
              <a:t>Alma concupiscible: </a:t>
            </a:r>
            <a:r>
              <a:rPr sz="3400" b="1" dirty="0" err="1">
                <a:latin typeface="Times New Roman" panose="02020603050405020304" pitchFamily="18" charset="0"/>
                <a:cs typeface="Times New Roman" panose="02020603050405020304" pitchFamily="18" charset="0"/>
              </a:rPr>
              <a:t>vinculada</a:t>
            </a:r>
            <a:r>
              <a:rPr sz="3400" b="1" dirty="0">
                <a:latin typeface="Times New Roman" panose="02020603050405020304" pitchFamily="18" charset="0"/>
                <a:cs typeface="Times New Roman" panose="02020603050405020304" pitchFamily="18" charset="0"/>
              </a:rPr>
              <a:t> a </a:t>
            </a:r>
            <a:r>
              <a:rPr sz="3400" b="1" dirty="0" err="1">
                <a:latin typeface="Times New Roman" panose="02020603050405020304" pitchFamily="18" charset="0"/>
                <a:cs typeface="Times New Roman" panose="02020603050405020304" pitchFamily="18" charset="0"/>
              </a:rPr>
              <a:t>deseos</a:t>
            </a:r>
            <a:r>
              <a:rPr sz="3400" b="1" dirty="0">
                <a:latin typeface="Times New Roman" panose="02020603050405020304" pitchFamily="18" charset="0"/>
                <a:cs typeface="Times New Roman" panose="02020603050405020304" pitchFamily="18" charset="0"/>
              </a:rPr>
              <a:t> y </a:t>
            </a:r>
            <a:r>
              <a:rPr sz="3400" b="1" dirty="0" err="1">
                <a:latin typeface="Times New Roman" panose="02020603050405020304" pitchFamily="18" charset="0"/>
                <a:cs typeface="Times New Roman" panose="02020603050405020304" pitchFamily="18" charset="0"/>
              </a:rPr>
              <a:t>apetitos</a:t>
            </a:r>
            <a:r>
              <a:rPr sz="3400" b="1" dirty="0">
                <a:latin typeface="Times New Roman" panose="02020603050405020304" pitchFamily="18" charset="0"/>
                <a:cs typeface="Times New Roman" panose="02020603050405020304" pitchFamily="18" charset="0"/>
              </a:rPr>
              <a:t>.</a:t>
            </a:r>
            <a:endParaRPr lang="en-US" sz="3400" b="1" dirty="0">
              <a:latin typeface="Times New Roman" panose="02020603050405020304" pitchFamily="18" charset="0"/>
              <a:cs typeface="Times New Roman" panose="02020603050405020304" pitchFamily="18" charset="0"/>
            </a:endParaRPr>
          </a:p>
          <a:p>
            <a:pPr marL="0" indent="0">
              <a:buNone/>
              <a:defRPr sz="2200"/>
            </a:pPr>
            <a:endParaRPr sz="3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09585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237C6-4D9A-7361-A1F0-A2AFE502C45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9E8511A-4EEB-E2F6-7356-E808EFDE99FA}"/>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043165F-7B7E-5948-8342-FF954864F9FA}"/>
              </a:ext>
            </a:extLst>
          </p:cNvPr>
          <p:cNvPicPr>
            <a:picLocks noChangeAspect="1"/>
          </p:cNvPicPr>
          <p:nvPr/>
        </p:nvPicPr>
        <p:blipFill>
          <a:blip r:embed="rId3"/>
          <a:stretch>
            <a:fillRect/>
          </a:stretch>
        </p:blipFill>
        <p:spPr>
          <a:xfrm>
            <a:off x="9728754" y="5527964"/>
            <a:ext cx="2463246" cy="1330036"/>
          </a:xfrm>
          <a:prstGeom prst="rect">
            <a:avLst/>
          </a:prstGeom>
        </p:spPr>
      </p:pic>
      <p:sp>
        <p:nvSpPr>
          <p:cNvPr id="2" name="Title 1">
            <a:extLst>
              <a:ext uri="{FF2B5EF4-FFF2-40B4-BE49-F238E27FC236}">
                <a16:creationId xmlns:a16="http://schemas.microsoft.com/office/drawing/2014/main" id="{9E5552BE-11AE-92F0-E7AC-1AEF91C1E844}"/>
              </a:ext>
            </a:extLst>
          </p:cNvPr>
          <p:cNvSpPr>
            <a:spLocks noGrp="1"/>
          </p:cNvSpPr>
          <p:nvPr>
            <p:ph type="title"/>
          </p:nvPr>
        </p:nvSpPr>
        <p:spPr>
          <a:xfrm>
            <a:off x="609599" y="579506"/>
            <a:ext cx="8229600" cy="1143000"/>
          </a:xfrm>
        </p:spPr>
        <p:txBody>
          <a:bodyPr/>
          <a:lstStyle/>
          <a:p>
            <a:pPr>
              <a:defRPr sz="3000" b="1">
                <a:solidFill>
                  <a:srgbClr val="191970"/>
                </a:solidFill>
              </a:defRPr>
            </a:pPr>
            <a:r>
              <a:rPr dirty="0"/>
              <a:t>El </a:t>
            </a:r>
            <a:r>
              <a:rPr dirty="0" err="1"/>
              <a:t>mito</a:t>
            </a:r>
            <a:r>
              <a:rPr dirty="0"/>
              <a:t> del </a:t>
            </a:r>
            <a:r>
              <a:rPr dirty="0" err="1"/>
              <a:t>carro</a:t>
            </a:r>
            <a:r>
              <a:rPr dirty="0"/>
              <a:t> </a:t>
            </a:r>
            <a:r>
              <a:rPr dirty="0" err="1"/>
              <a:t>alado</a:t>
            </a:r>
            <a:endParaRPr dirty="0"/>
          </a:p>
        </p:txBody>
      </p:sp>
      <p:sp>
        <p:nvSpPr>
          <p:cNvPr id="3" name="Content Placeholder 2">
            <a:extLst>
              <a:ext uri="{FF2B5EF4-FFF2-40B4-BE49-F238E27FC236}">
                <a16:creationId xmlns:a16="http://schemas.microsoft.com/office/drawing/2014/main" id="{F86B4F2E-4FA3-E624-8341-D2AF5BF7E579}"/>
              </a:ext>
            </a:extLst>
          </p:cNvPr>
          <p:cNvSpPr>
            <a:spLocks noGrp="1"/>
          </p:cNvSpPr>
          <p:nvPr>
            <p:ph idx="1"/>
          </p:nvPr>
        </p:nvSpPr>
        <p:spPr>
          <a:xfrm>
            <a:off x="609599" y="2302011"/>
            <a:ext cx="9462655" cy="4525963"/>
          </a:xfrm>
        </p:spPr>
        <p:txBody>
          <a:bodyPr>
            <a:normAutofit/>
          </a:bodyPr>
          <a:lstStyle/>
          <a:p>
            <a:pPr>
              <a:defRPr sz="2200"/>
            </a:pPr>
            <a:r>
              <a:rPr sz="3000" b="1" dirty="0" err="1">
                <a:latin typeface="Times New Roman" panose="02020603050405020304" pitchFamily="18" charset="0"/>
                <a:cs typeface="Times New Roman" panose="02020603050405020304" pitchFamily="18" charset="0"/>
              </a:rPr>
              <a:t>Explicación</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simbólica</a:t>
            </a:r>
            <a:r>
              <a:rPr sz="3000" b="1" dirty="0">
                <a:latin typeface="Times New Roman" panose="02020603050405020304" pitchFamily="18" charset="0"/>
                <a:cs typeface="Times New Roman" panose="02020603050405020304" pitchFamily="18" charset="0"/>
              </a:rPr>
              <a:t> del alma.</a:t>
            </a:r>
          </a:p>
          <a:p>
            <a:pPr>
              <a:defRPr sz="2200"/>
            </a:pPr>
            <a:r>
              <a:rPr sz="3000" b="1" dirty="0">
                <a:latin typeface="Times New Roman" panose="02020603050405020304" pitchFamily="18" charset="0"/>
                <a:cs typeface="Times New Roman" panose="02020603050405020304" pitchFamily="18" charset="0"/>
              </a:rPr>
              <a:t>El </a:t>
            </a:r>
            <a:r>
              <a:rPr sz="3000" b="1" dirty="0" err="1">
                <a:latin typeface="Times New Roman" panose="02020603050405020304" pitchFamily="18" charset="0"/>
                <a:cs typeface="Times New Roman" panose="02020603050405020304" pitchFamily="18" charset="0"/>
              </a:rPr>
              <a:t>auriga</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representa</a:t>
            </a:r>
            <a:r>
              <a:rPr sz="3000" b="1" dirty="0">
                <a:latin typeface="Times New Roman" panose="02020603050405020304" pitchFamily="18" charset="0"/>
                <a:cs typeface="Times New Roman" panose="02020603050405020304" pitchFamily="18" charset="0"/>
              </a:rPr>
              <a:t> la </a:t>
            </a:r>
            <a:r>
              <a:rPr sz="3000" b="1" dirty="0" err="1">
                <a:latin typeface="Times New Roman" panose="02020603050405020304" pitchFamily="18" charset="0"/>
                <a:cs typeface="Times New Roman" panose="02020603050405020304" pitchFamily="18" charset="0"/>
              </a:rPr>
              <a:t>razón</a:t>
            </a:r>
            <a:r>
              <a:rPr sz="3000" b="1" dirty="0">
                <a:latin typeface="Times New Roman" panose="02020603050405020304" pitchFamily="18" charset="0"/>
                <a:cs typeface="Times New Roman" panose="02020603050405020304" pitchFamily="18" charset="0"/>
              </a:rPr>
              <a:t>.</a:t>
            </a:r>
          </a:p>
          <a:p>
            <a:pPr>
              <a:defRPr sz="2200"/>
            </a:pPr>
            <a:r>
              <a:rPr sz="3000" b="1" dirty="0">
                <a:latin typeface="Times New Roman" panose="02020603050405020304" pitchFamily="18" charset="0"/>
                <a:cs typeface="Times New Roman" panose="02020603050405020304" pitchFamily="18" charset="0"/>
              </a:rPr>
              <a:t>Un caballo </a:t>
            </a:r>
            <a:r>
              <a:rPr sz="3000" b="1" dirty="0" err="1">
                <a:latin typeface="Times New Roman" panose="02020603050405020304" pitchFamily="18" charset="0"/>
                <a:cs typeface="Times New Roman" panose="02020603050405020304" pitchFamily="18" charset="0"/>
              </a:rPr>
              <a:t>simboliza</a:t>
            </a:r>
            <a:r>
              <a:rPr sz="3000" b="1" dirty="0">
                <a:latin typeface="Times New Roman" panose="02020603050405020304" pitchFamily="18" charset="0"/>
                <a:cs typeface="Times New Roman" panose="02020603050405020304" pitchFamily="18" charset="0"/>
              </a:rPr>
              <a:t> las </a:t>
            </a:r>
            <a:r>
              <a:rPr sz="3000" b="1" dirty="0" err="1">
                <a:latin typeface="Times New Roman" panose="02020603050405020304" pitchFamily="18" charset="0"/>
                <a:cs typeface="Times New Roman" panose="02020603050405020304" pitchFamily="18" charset="0"/>
              </a:rPr>
              <a:t>pasiones</a:t>
            </a:r>
            <a:r>
              <a:rPr sz="3000" b="1" dirty="0">
                <a:latin typeface="Times New Roman" panose="02020603050405020304" pitchFamily="18" charset="0"/>
                <a:cs typeface="Times New Roman" panose="02020603050405020304" pitchFamily="18" charset="0"/>
              </a:rPr>
              <a:t> nobles.</a:t>
            </a:r>
          </a:p>
          <a:p>
            <a:pPr>
              <a:defRPr sz="2200"/>
            </a:pPr>
            <a:r>
              <a:rPr sz="3000" b="1" dirty="0">
                <a:latin typeface="Times New Roman" panose="02020603050405020304" pitchFamily="18" charset="0"/>
                <a:cs typeface="Times New Roman" panose="02020603050405020304" pitchFamily="18" charset="0"/>
              </a:rPr>
              <a:t>El </a:t>
            </a:r>
            <a:r>
              <a:rPr sz="3000" b="1" dirty="0" err="1">
                <a:latin typeface="Times New Roman" panose="02020603050405020304" pitchFamily="18" charset="0"/>
                <a:cs typeface="Times New Roman" panose="02020603050405020304" pitchFamily="18" charset="0"/>
              </a:rPr>
              <a:t>otro</a:t>
            </a:r>
            <a:r>
              <a:rPr sz="3000" b="1" dirty="0">
                <a:latin typeface="Times New Roman" panose="02020603050405020304" pitchFamily="18" charset="0"/>
                <a:cs typeface="Times New Roman" panose="02020603050405020304" pitchFamily="18" charset="0"/>
              </a:rPr>
              <a:t> caballo </a:t>
            </a:r>
            <a:r>
              <a:rPr sz="3000" b="1" dirty="0" err="1">
                <a:latin typeface="Times New Roman" panose="02020603050405020304" pitchFamily="18" charset="0"/>
                <a:cs typeface="Times New Roman" panose="02020603050405020304" pitchFamily="18" charset="0"/>
              </a:rPr>
              <a:t>simboliza</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los</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deseos</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desordenados</a:t>
            </a:r>
            <a:r>
              <a:rPr sz="3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22585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7F5F8-9481-FCA2-ECA9-2D26E76FE32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9A0F447-8730-5166-3547-6FBEEF62B27A}"/>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E26D1BF-23FE-BA7D-8905-3DB77F11FD8A}"/>
              </a:ext>
            </a:extLst>
          </p:cNvPr>
          <p:cNvPicPr>
            <a:picLocks noChangeAspect="1"/>
          </p:cNvPicPr>
          <p:nvPr/>
        </p:nvPicPr>
        <p:blipFill>
          <a:blip r:embed="rId3"/>
          <a:stretch>
            <a:fillRect/>
          </a:stretch>
        </p:blipFill>
        <p:spPr>
          <a:xfrm>
            <a:off x="9677436" y="5500255"/>
            <a:ext cx="2514564" cy="1357745"/>
          </a:xfrm>
          <a:prstGeom prst="rect">
            <a:avLst/>
          </a:prstGeom>
        </p:spPr>
      </p:pic>
      <p:sp>
        <p:nvSpPr>
          <p:cNvPr id="2" name="Title 1">
            <a:extLst>
              <a:ext uri="{FF2B5EF4-FFF2-40B4-BE49-F238E27FC236}">
                <a16:creationId xmlns:a16="http://schemas.microsoft.com/office/drawing/2014/main" id="{0C366A08-5A40-2D53-3F2B-74D5357A6D62}"/>
              </a:ext>
            </a:extLst>
          </p:cNvPr>
          <p:cNvSpPr>
            <a:spLocks noGrp="1"/>
          </p:cNvSpPr>
          <p:nvPr>
            <p:ph type="title"/>
          </p:nvPr>
        </p:nvSpPr>
        <p:spPr>
          <a:xfrm>
            <a:off x="845127" y="694089"/>
            <a:ext cx="8229600" cy="1143000"/>
          </a:xfrm>
        </p:spPr>
        <p:txBody>
          <a:bodyPr/>
          <a:lstStyle/>
          <a:p>
            <a:pPr>
              <a:defRPr sz="3000" b="1">
                <a:solidFill>
                  <a:srgbClr val="191970"/>
                </a:solidFill>
              </a:defRPr>
            </a:pPr>
            <a:r>
              <a:rPr dirty="0"/>
              <a:t>La </a:t>
            </a:r>
            <a:r>
              <a:rPr dirty="0" err="1"/>
              <a:t>teoría</a:t>
            </a:r>
            <a:r>
              <a:rPr dirty="0"/>
              <a:t> de la </a:t>
            </a:r>
            <a:r>
              <a:rPr dirty="0" err="1"/>
              <a:t>reminiscencia</a:t>
            </a:r>
            <a:endParaRPr dirty="0"/>
          </a:p>
        </p:txBody>
      </p:sp>
      <p:sp>
        <p:nvSpPr>
          <p:cNvPr id="3" name="Content Placeholder 2">
            <a:extLst>
              <a:ext uri="{FF2B5EF4-FFF2-40B4-BE49-F238E27FC236}">
                <a16:creationId xmlns:a16="http://schemas.microsoft.com/office/drawing/2014/main" id="{13BFF929-4725-9E50-507D-476EB30D0F40}"/>
              </a:ext>
            </a:extLst>
          </p:cNvPr>
          <p:cNvSpPr>
            <a:spLocks noGrp="1"/>
          </p:cNvSpPr>
          <p:nvPr>
            <p:ph idx="1"/>
          </p:nvPr>
        </p:nvSpPr>
        <p:spPr>
          <a:xfrm>
            <a:off x="845127" y="2019651"/>
            <a:ext cx="10598728" cy="4525963"/>
          </a:xfrm>
        </p:spPr>
        <p:txBody>
          <a:bodyPr>
            <a:normAutofit/>
          </a:bodyPr>
          <a:lstStyle/>
          <a:p>
            <a:pPr>
              <a:defRPr sz="2200"/>
            </a:pPr>
            <a:r>
              <a:rPr sz="3000" b="1" dirty="0" err="1">
                <a:latin typeface="Times New Roman" panose="02020603050405020304" pitchFamily="18" charset="0"/>
                <a:cs typeface="Times New Roman" panose="02020603050405020304" pitchFamily="18" charset="0"/>
              </a:rPr>
              <a:t>Conocer</a:t>
            </a:r>
            <a:r>
              <a:rPr sz="3000" b="1" dirty="0">
                <a:latin typeface="Times New Roman" panose="02020603050405020304" pitchFamily="18" charset="0"/>
                <a:cs typeface="Times New Roman" panose="02020603050405020304" pitchFamily="18" charset="0"/>
              </a:rPr>
              <a:t> es </a:t>
            </a:r>
            <a:r>
              <a:rPr sz="3000" b="1" dirty="0" err="1">
                <a:latin typeface="Times New Roman" panose="02020603050405020304" pitchFamily="18" charset="0"/>
                <a:cs typeface="Times New Roman" panose="02020603050405020304" pitchFamily="18" charset="0"/>
              </a:rPr>
              <a:t>recordar</a:t>
            </a:r>
            <a:r>
              <a:rPr sz="3000" b="1" dirty="0">
                <a:latin typeface="Times New Roman" panose="02020603050405020304" pitchFamily="18" charset="0"/>
                <a:cs typeface="Times New Roman" panose="02020603050405020304" pitchFamily="18" charset="0"/>
              </a:rPr>
              <a:t>.</a:t>
            </a:r>
          </a:p>
          <a:p>
            <a:pPr>
              <a:defRPr sz="2200"/>
            </a:pPr>
            <a:r>
              <a:rPr sz="3000" b="1" dirty="0">
                <a:latin typeface="Times New Roman" panose="02020603050405020304" pitchFamily="18" charset="0"/>
                <a:cs typeface="Times New Roman" panose="02020603050405020304" pitchFamily="18" charset="0"/>
              </a:rPr>
              <a:t>El alma </a:t>
            </a:r>
            <a:r>
              <a:rPr sz="3000" b="1" dirty="0" err="1">
                <a:latin typeface="Times New Roman" panose="02020603050405020304" pitchFamily="18" charset="0"/>
                <a:cs typeface="Times New Roman" panose="02020603050405020304" pitchFamily="18" charset="0"/>
              </a:rPr>
              <a:t>contempló</a:t>
            </a:r>
            <a:r>
              <a:rPr sz="3000" b="1" dirty="0">
                <a:latin typeface="Times New Roman" panose="02020603050405020304" pitchFamily="18" charset="0"/>
                <a:cs typeface="Times New Roman" panose="02020603050405020304" pitchFamily="18" charset="0"/>
              </a:rPr>
              <a:t> las Ideas antes de </a:t>
            </a:r>
            <a:r>
              <a:rPr sz="3000" b="1" dirty="0" err="1">
                <a:latin typeface="Times New Roman" panose="02020603050405020304" pitchFamily="18" charset="0"/>
                <a:cs typeface="Times New Roman" panose="02020603050405020304" pitchFamily="18" charset="0"/>
              </a:rPr>
              <a:t>nacer</a:t>
            </a:r>
            <a:r>
              <a:rPr sz="3000" b="1" dirty="0">
                <a:latin typeface="Times New Roman" panose="02020603050405020304" pitchFamily="18" charset="0"/>
                <a:cs typeface="Times New Roman" panose="02020603050405020304" pitchFamily="18" charset="0"/>
              </a:rPr>
              <a:t>.</a:t>
            </a:r>
          </a:p>
          <a:p>
            <a:pPr>
              <a:defRPr sz="2200"/>
            </a:pPr>
            <a:r>
              <a:rPr sz="3000" b="1" dirty="0">
                <a:latin typeface="Times New Roman" panose="02020603050405020304" pitchFamily="18" charset="0"/>
                <a:cs typeface="Times New Roman" panose="02020603050405020304" pitchFamily="18" charset="0"/>
              </a:rPr>
              <a:t>El </a:t>
            </a:r>
            <a:r>
              <a:rPr sz="3000" b="1" dirty="0" err="1">
                <a:latin typeface="Times New Roman" panose="02020603050405020304" pitchFamily="18" charset="0"/>
                <a:cs typeface="Times New Roman" panose="02020603050405020304" pitchFamily="18" charset="0"/>
              </a:rPr>
              <a:t>aprendizaje</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consiste</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en</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recuperar</a:t>
            </a:r>
            <a:r>
              <a:rPr sz="3000" b="1" dirty="0">
                <a:latin typeface="Times New Roman" panose="02020603050405020304" pitchFamily="18" charset="0"/>
                <a:cs typeface="Times New Roman" panose="02020603050405020304" pitchFamily="18" charset="0"/>
              </a:rPr>
              <a:t> ese </a:t>
            </a:r>
            <a:r>
              <a:rPr sz="3000" b="1" dirty="0" err="1">
                <a:latin typeface="Times New Roman" panose="02020603050405020304" pitchFamily="18" charset="0"/>
                <a:cs typeface="Times New Roman" panose="02020603050405020304" pitchFamily="18" charset="0"/>
              </a:rPr>
              <a:t>conocimiento</a:t>
            </a:r>
            <a:r>
              <a:rPr sz="3000" b="1" dirty="0">
                <a:latin typeface="Times New Roman" panose="02020603050405020304" pitchFamily="18" charset="0"/>
                <a:cs typeface="Times New Roman" panose="02020603050405020304" pitchFamily="18" charset="0"/>
              </a:rPr>
              <a:t>.</a:t>
            </a:r>
          </a:p>
          <a:p>
            <a:pPr>
              <a:defRPr sz="2200"/>
            </a:pPr>
            <a:r>
              <a:rPr sz="3000" b="1" dirty="0">
                <a:latin typeface="Times New Roman" panose="02020603050405020304" pitchFamily="18" charset="0"/>
                <a:cs typeface="Times New Roman" panose="02020603050405020304" pitchFamily="18" charset="0"/>
              </a:rPr>
              <a:t>La </a:t>
            </a:r>
            <a:r>
              <a:rPr sz="3000" b="1" dirty="0" err="1">
                <a:latin typeface="Times New Roman" panose="02020603050405020304" pitchFamily="18" charset="0"/>
                <a:cs typeface="Times New Roman" panose="02020603050405020304" pitchFamily="18" charset="0"/>
              </a:rPr>
              <a:t>educación</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ayuda</a:t>
            </a:r>
            <a:r>
              <a:rPr sz="3000" b="1" dirty="0">
                <a:latin typeface="Times New Roman" panose="02020603050405020304" pitchFamily="18" charset="0"/>
                <a:cs typeface="Times New Roman" panose="02020603050405020304" pitchFamily="18" charset="0"/>
              </a:rPr>
              <a:t> al alma a </a:t>
            </a:r>
            <a:r>
              <a:rPr sz="3000" b="1" dirty="0" err="1">
                <a:latin typeface="Times New Roman" panose="02020603050405020304" pitchFamily="18" charset="0"/>
                <a:cs typeface="Times New Roman" panose="02020603050405020304" pitchFamily="18" charset="0"/>
              </a:rPr>
              <a:t>recordar</a:t>
            </a:r>
            <a:r>
              <a:rPr sz="3000" b="1" dirty="0">
                <a:latin typeface="Times New Roman" panose="02020603050405020304" pitchFamily="18" charset="0"/>
                <a:cs typeface="Times New Roman" panose="02020603050405020304" pitchFamily="18" charset="0"/>
              </a:rPr>
              <a:t> la </a:t>
            </a:r>
            <a:r>
              <a:rPr sz="3000" b="1" dirty="0" err="1">
                <a:latin typeface="Times New Roman" panose="02020603050405020304" pitchFamily="18" charset="0"/>
                <a:cs typeface="Times New Roman" panose="02020603050405020304" pitchFamily="18" charset="0"/>
              </a:rPr>
              <a:t>verdad</a:t>
            </a:r>
            <a:r>
              <a:rPr sz="3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443692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69F6D-EF4D-EBF3-3FB8-5ABF5CDE97F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16BA830-A623-9BE2-B71C-E6C73C41A02F}"/>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C6443C4-4D09-2676-6BF3-3733E1BAD1E8}"/>
              </a:ext>
            </a:extLst>
          </p:cNvPr>
          <p:cNvPicPr>
            <a:picLocks noChangeAspect="1"/>
          </p:cNvPicPr>
          <p:nvPr/>
        </p:nvPicPr>
        <p:blipFill>
          <a:blip r:embed="rId3"/>
          <a:stretch>
            <a:fillRect/>
          </a:stretch>
        </p:blipFill>
        <p:spPr>
          <a:xfrm>
            <a:off x="9408018" y="5458691"/>
            <a:ext cx="2783982" cy="1503218"/>
          </a:xfrm>
          <a:prstGeom prst="rect">
            <a:avLst/>
          </a:prstGeom>
        </p:spPr>
      </p:pic>
      <p:sp>
        <p:nvSpPr>
          <p:cNvPr id="2" name="Title 1">
            <a:extLst>
              <a:ext uri="{FF2B5EF4-FFF2-40B4-BE49-F238E27FC236}">
                <a16:creationId xmlns:a16="http://schemas.microsoft.com/office/drawing/2014/main" id="{3E3AB668-C4C7-FF53-97B9-FD8AABC2EB08}"/>
              </a:ext>
            </a:extLst>
          </p:cNvPr>
          <p:cNvSpPr>
            <a:spLocks noGrp="1"/>
          </p:cNvSpPr>
          <p:nvPr>
            <p:ph type="title"/>
          </p:nvPr>
        </p:nvSpPr>
        <p:spPr>
          <a:xfrm>
            <a:off x="457200" y="274638"/>
            <a:ext cx="8229600" cy="1143000"/>
          </a:xfrm>
        </p:spPr>
        <p:txBody>
          <a:bodyPr/>
          <a:lstStyle/>
          <a:p>
            <a:pPr>
              <a:defRPr sz="3000" b="1">
                <a:solidFill>
                  <a:srgbClr val="191970"/>
                </a:solidFill>
              </a:defRPr>
            </a:pPr>
            <a:r>
              <a:rPr dirty="0"/>
              <a:t>La </a:t>
            </a:r>
            <a:r>
              <a:rPr dirty="0" err="1"/>
              <a:t>inmortalidad</a:t>
            </a:r>
            <a:r>
              <a:rPr dirty="0"/>
              <a:t> del alma</a:t>
            </a:r>
          </a:p>
        </p:txBody>
      </p:sp>
      <p:sp>
        <p:nvSpPr>
          <p:cNvPr id="3" name="Content Placeholder 2">
            <a:extLst>
              <a:ext uri="{FF2B5EF4-FFF2-40B4-BE49-F238E27FC236}">
                <a16:creationId xmlns:a16="http://schemas.microsoft.com/office/drawing/2014/main" id="{1EC9C616-D72C-7960-B6FE-8EBDEDB399BB}"/>
              </a:ext>
            </a:extLst>
          </p:cNvPr>
          <p:cNvSpPr>
            <a:spLocks noGrp="1"/>
          </p:cNvSpPr>
          <p:nvPr>
            <p:ph idx="1"/>
          </p:nvPr>
        </p:nvSpPr>
        <p:spPr>
          <a:xfrm>
            <a:off x="457199" y="2154382"/>
            <a:ext cx="9615055" cy="4525963"/>
          </a:xfrm>
        </p:spPr>
        <p:txBody>
          <a:bodyPr>
            <a:normAutofit/>
          </a:bodyPr>
          <a:lstStyle/>
          <a:p>
            <a:pPr>
              <a:defRPr sz="2200"/>
            </a:pPr>
            <a:r>
              <a:rPr sz="3000" b="1" dirty="0">
                <a:latin typeface="Times New Roman" panose="02020603050405020304" pitchFamily="18" charset="0"/>
                <a:cs typeface="Times New Roman" panose="02020603050405020304" pitchFamily="18" charset="0"/>
              </a:rPr>
              <a:t>Platón </a:t>
            </a:r>
            <a:r>
              <a:rPr sz="3000" b="1" dirty="0" err="1">
                <a:latin typeface="Times New Roman" panose="02020603050405020304" pitchFamily="18" charset="0"/>
                <a:cs typeface="Times New Roman" panose="02020603050405020304" pitchFamily="18" charset="0"/>
              </a:rPr>
              <a:t>defiende</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que</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el</a:t>
            </a:r>
            <a:r>
              <a:rPr sz="3000" b="1" dirty="0">
                <a:latin typeface="Times New Roman" panose="02020603050405020304" pitchFamily="18" charset="0"/>
                <a:cs typeface="Times New Roman" panose="02020603050405020304" pitchFamily="18" charset="0"/>
              </a:rPr>
              <a:t> alma no </a:t>
            </a:r>
            <a:r>
              <a:rPr sz="3000" b="1" dirty="0" err="1">
                <a:latin typeface="Times New Roman" panose="02020603050405020304" pitchFamily="18" charset="0"/>
                <a:cs typeface="Times New Roman" panose="02020603050405020304" pitchFamily="18" charset="0"/>
              </a:rPr>
              <a:t>muere</a:t>
            </a:r>
            <a:r>
              <a:rPr sz="3000" b="1" dirty="0">
                <a:latin typeface="Times New Roman" panose="02020603050405020304" pitchFamily="18" charset="0"/>
                <a:cs typeface="Times New Roman" panose="02020603050405020304" pitchFamily="18" charset="0"/>
              </a:rPr>
              <a:t>.</a:t>
            </a:r>
          </a:p>
          <a:p>
            <a:pPr>
              <a:defRPr sz="2200"/>
            </a:pPr>
            <a:r>
              <a:rPr sz="3000" b="1" dirty="0">
                <a:latin typeface="Times New Roman" panose="02020603050405020304" pitchFamily="18" charset="0"/>
                <a:cs typeface="Times New Roman" panose="02020603050405020304" pitchFamily="18" charset="0"/>
              </a:rPr>
              <a:t>El alma </a:t>
            </a:r>
            <a:r>
              <a:rPr sz="3000" b="1" dirty="0" err="1">
                <a:latin typeface="Times New Roman" panose="02020603050405020304" pitchFamily="18" charset="0"/>
                <a:cs typeface="Times New Roman" panose="02020603050405020304" pitchFamily="18" charset="0"/>
              </a:rPr>
              <a:t>sobrevive</a:t>
            </a:r>
            <a:r>
              <a:rPr sz="3000" b="1" dirty="0">
                <a:latin typeface="Times New Roman" panose="02020603050405020304" pitchFamily="18" charset="0"/>
                <a:cs typeface="Times New Roman" panose="02020603050405020304" pitchFamily="18" charset="0"/>
              </a:rPr>
              <a:t> al </a:t>
            </a:r>
            <a:r>
              <a:rPr sz="3000" b="1" dirty="0" err="1">
                <a:latin typeface="Times New Roman" panose="02020603050405020304" pitchFamily="18" charset="0"/>
                <a:cs typeface="Times New Roman" panose="02020603050405020304" pitchFamily="18" charset="0"/>
              </a:rPr>
              <a:t>cuerpo</a:t>
            </a:r>
            <a:r>
              <a:rPr sz="3000" b="1" dirty="0">
                <a:latin typeface="Times New Roman" panose="02020603050405020304" pitchFamily="18" charset="0"/>
                <a:cs typeface="Times New Roman" panose="02020603050405020304" pitchFamily="18" charset="0"/>
              </a:rPr>
              <a:t>.</a:t>
            </a:r>
          </a:p>
          <a:p>
            <a:pPr>
              <a:defRPr sz="2200"/>
            </a:pPr>
            <a:r>
              <a:rPr sz="3000" b="1" dirty="0">
                <a:latin typeface="Times New Roman" panose="02020603050405020304" pitchFamily="18" charset="0"/>
                <a:cs typeface="Times New Roman" panose="02020603050405020304" pitchFamily="18" charset="0"/>
              </a:rPr>
              <a:t>La </a:t>
            </a:r>
            <a:r>
              <a:rPr sz="3000" b="1" dirty="0" err="1">
                <a:latin typeface="Times New Roman" panose="02020603050405020304" pitchFamily="18" charset="0"/>
                <a:cs typeface="Times New Roman" panose="02020603050405020304" pitchFamily="18" charset="0"/>
              </a:rPr>
              <a:t>filosofía</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prepara</a:t>
            </a:r>
            <a:r>
              <a:rPr sz="3000" b="1" dirty="0">
                <a:latin typeface="Times New Roman" panose="02020603050405020304" pitchFamily="18" charset="0"/>
                <a:cs typeface="Times New Roman" panose="02020603050405020304" pitchFamily="18" charset="0"/>
              </a:rPr>
              <a:t> al alma para </a:t>
            </a:r>
            <a:r>
              <a:rPr sz="3000" b="1" dirty="0" err="1">
                <a:latin typeface="Times New Roman" panose="02020603050405020304" pitchFamily="18" charset="0"/>
                <a:cs typeface="Times New Roman" panose="02020603050405020304" pitchFamily="18" charset="0"/>
              </a:rPr>
              <a:t>su</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liberación</a:t>
            </a:r>
            <a:r>
              <a:rPr sz="3000" b="1" dirty="0">
                <a:latin typeface="Times New Roman" panose="02020603050405020304" pitchFamily="18" charset="0"/>
                <a:cs typeface="Times New Roman" panose="02020603050405020304" pitchFamily="18" charset="0"/>
              </a:rPr>
              <a:t>.</a:t>
            </a:r>
          </a:p>
          <a:p>
            <a:pPr>
              <a:defRPr sz="2200"/>
            </a:pPr>
            <a:r>
              <a:rPr sz="3000" b="1" dirty="0">
                <a:latin typeface="Times New Roman" panose="02020603050405020304" pitchFamily="18" charset="0"/>
                <a:cs typeface="Times New Roman" panose="02020603050405020304" pitchFamily="18" charset="0"/>
              </a:rPr>
              <a:t>El alma </a:t>
            </a:r>
            <a:r>
              <a:rPr sz="3000" b="1" dirty="0" err="1">
                <a:latin typeface="Times New Roman" panose="02020603050405020304" pitchFamily="18" charset="0"/>
                <a:cs typeface="Times New Roman" panose="02020603050405020304" pitchFamily="18" charset="0"/>
              </a:rPr>
              <a:t>recibe</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recompensa</a:t>
            </a:r>
            <a:r>
              <a:rPr sz="3000" b="1" dirty="0">
                <a:latin typeface="Times New Roman" panose="02020603050405020304" pitchFamily="18" charset="0"/>
                <a:cs typeface="Times New Roman" panose="02020603050405020304" pitchFamily="18" charset="0"/>
              </a:rPr>
              <a:t> o </a:t>
            </a:r>
            <a:r>
              <a:rPr sz="3000" b="1" dirty="0" err="1">
                <a:latin typeface="Times New Roman" panose="02020603050405020304" pitchFamily="18" charset="0"/>
                <a:cs typeface="Times New Roman" panose="02020603050405020304" pitchFamily="18" charset="0"/>
              </a:rPr>
              <a:t>castigo</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según</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su</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vida</a:t>
            </a:r>
            <a:r>
              <a:rPr sz="3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50445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F9145-E333-C123-C558-3414578C670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450F8B4-D853-E389-9841-481F4617BC4D}"/>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0333239-76FE-B78A-F39B-5AC73D1B2A8B}"/>
              </a:ext>
            </a:extLst>
          </p:cNvPr>
          <p:cNvPicPr>
            <a:picLocks noChangeAspect="1"/>
          </p:cNvPicPr>
          <p:nvPr/>
        </p:nvPicPr>
        <p:blipFill>
          <a:blip r:embed="rId3"/>
          <a:stretch>
            <a:fillRect/>
          </a:stretch>
        </p:blipFill>
        <p:spPr>
          <a:xfrm>
            <a:off x="9545781" y="4819226"/>
            <a:ext cx="2516909" cy="2194367"/>
          </a:xfrm>
          <a:prstGeom prst="rect">
            <a:avLst/>
          </a:prstGeom>
        </p:spPr>
      </p:pic>
      <p:sp>
        <p:nvSpPr>
          <p:cNvPr id="2" name="Title 1">
            <a:extLst>
              <a:ext uri="{FF2B5EF4-FFF2-40B4-BE49-F238E27FC236}">
                <a16:creationId xmlns:a16="http://schemas.microsoft.com/office/drawing/2014/main" id="{4816E815-0393-5A58-FB32-4A195B68CD5E}"/>
              </a:ext>
            </a:extLst>
          </p:cNvPr>
          <p:cNvSpPr>
            <a:spLocks noGrp="1"/>
          </p:cNvSpPr>
          <p:nvPr>
            <p:ph type="title"/>
          </p:nvPr>
        </p:nvSpPr>
        <p:spPr>
          <a:xfrm>
            <a:off x="692727" y="914399"/>
            <a:ext cx="8229600" cy="1143000"/>
          </a:xfrm>
        </p:spPr>
        <p:txBody>
          <a:bodyPr/>
          <a:lstStyle/>
          <a:p>
            <a:pPr>
              <a:defRPr sz="3000" b="1">
                <a:solidFill>
                  <a:srgbClr val="191970"/>
                </a:solidFill>
              </a:defRPr>
            </a:pPr>
            <a:r>
              <a:rPr dirty="0" err="1"/>
              <a:t>Ética</a:t>
            </a:r>
            <a:r>
              <a:rPr dirty="0"/>
              <a:t> y </a:t>
            </a:r>
            <a:r>
              <a:rPr dirty="0" err="1"/>
              <a:t>antropología</a:t>
            </a:r>
            <a:endParaRPr dirty="0"/>
          </a:p>
        </p:txBody>
      </p:sp>
      <p:sp>
        <p:nvSpPr>
          <p:cNvPr id="3" name="Content Placeholder 2">
            <a:extLst>
              <a:ext uri="{FF2B5EF4-FFF2-40B4-BE49-F238E27FC236}">
                <a16:creationId xmlns:a16="http://schemas.microsoft.com/office/drawing/2014/main" id="{8999D0EB-0E25-6032-7528-2FF48F93446B}"/>
              </a:ext>
            </a:extLst>
          </p:cNvPr>
          <p:cNvSpPr>
            <a:spLocks noGrp="1"/>
          </p:cNvSpPr>
          <p:nvPr>
            <p:ph idx="1"/>
          </p:nvPr>
        </p:nvSpPr>
        <p:spPr>
          <a:xfrm>
            <a:off x="457200" y="2057399"/>
            <a:ext cx="9240982" cy="4525963"/>
          </a:xfrm>
        </p:spPr>
        <p:txBody>
          <a:bodyPr>
            <a:normAutofit/>
          </a:bodyPr>
          <a:lstStyle/>
          <a:p>
            <a:pPr>
              <a:defRPr sz="2200"/>
            </a:pPr>
            <a:r>
              <a:rPr sz="3000" b="1" dirty="0">
                <a:latin typeface="Times New Roman" panose="02020603050405020304" pitchFamily="18" charset="0"/>
                <a:cs typeface="Times New Roman" panose="02020603050405020304" pitchFamily="18" charset="0"/>
              </a:rPr>
              <a:t>La </a:t>
            </a:r>
            <a:r>
              <a:rPr sz="3000" b="1" dirty="0" err="1">
                <a:latin typeface="Times New Roman" panose="02020603050405020304" pitchFamily="18" charset="0"/>
                <a:cs typeface="Times New Roman" panose="02020603050405020304" pitchFamily="18" charset="0"/>
              </a:rPr>
              <a:t>virtud</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consiste</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en</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el</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equilibrio</a:t>
            </a:r>
            <a:r>
              <a:rPr sz="3000" b="1" dirty="0">
                <a:latin typeface="Times New Roman" panose="02020603050405020304" pitchFamily="18" charset="0"/>
                <a:cs typeface="Times New Roman" panose="02020603050405020304" pitchFamily="18" charset="0"/>
              </a:rPr>
              <a:t> del alma.</a:t>
            </a:r>
          </a:p>
          <a:p>
            <a:pPr>
              <a:defRPr sz="2200"/>
            </a:pPr>
            <a:r>
              <a:rPr sz="3000" b="1" dirty="0">
                <a:latin typeface="Times New Roman" panose="02020603050405020304" pitchFamily="18" charset="0"/>
                <a:cs typeface="Times New Roman" panose="02020603050405020304" pitchFamily="18" charset="0"/>
              </a:rPr>
              <a:t>La </a:t>
            </a:r>
            <a:r>
              <a:rPr sz="3000" b="1" dirty="0" err="1">
                <a:latin typeface="Times New Roman" panose="02020603050405020304" pitchFamily="18" charset="0"/>
                <a:cs typeface="Times New Roman" panose="02020603050405020304" pitchFamily="18" charset="0"/>
              </a:rPr>
              <a:t>razón</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debe</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gobernar</a:t>
            </a:r>
            <a:r>
              <a:rPr sz="3000" b="1" dirty="0">
                <a:latin typeface="Times New Roman" panose="02020603050405020304" pitchFamily="18" charset="0"/>
                <a:cs typeface="Times New Roman" panose="02020603050405020304" pitchFamily="18" charset="0"/>
              </a:rPr>
              <a:t> las </a:t>
            </a:r>
            <a:r>
              <a:rPr sz="3000" b="1" dirty="0" err="1">
                <a:latin typeface="Times New Roman" panose="02020603050405020304" pitchFamily="18" charset="0"/>
                <a:cs typeface="Times New Roman" panose="02020603050405020304" pitchFamily="18" charset="0"/>
              </a:rPr>
              <a:t>demás</a:t>
            </a:r>
            <a:r>
              <a:rPr sz="3000" b="1" dirty="0">
                <a:latin typeface="Times New Roman" panose="02020603050405020304" pitchFamily="18" charset="0"/>
                <a:cs typeface="Times New Roman" panose="02020603050405020304" pitchFamily="18" charset="0"/>
              </a:rPr>
              <a:t> partes.</a:t>
            </a:r>
          </a:p>
          <a:p>
            <a:pPr>
              <a:defRPr sz="2200"/>
            </a:pPr>
            <a:r>
              <a:rPr sz="3000" b="1" dirty="0">
                <a:latin typeface="Times New Roman" panose="02020603050405020304" pitchFamily="18" charset="0"/>
                <a:cs typeface="Times New Roman" panose="02020603050405020304" pitchFamily="18" charset="0"/>
              </a:rPr>
              <a:t>La </a:t>
            </a:r>
            <a:r>
              <a:rPr sz="3000" b="1" dirty="0" err="1">
                <a:latin typeface="Times New Roman" panose="02020603050405020304" pitchFamily="18" charset="0"/>
                <a:cs typeface="Times New Roman" panose="02020603050405020304" pitchFamily="18" charset="0"/>
              </a:rPr>
              <a:t>justicia</a:t>
            </a:r>
            <a:r>
              <a:rPr sz="3000" b="1" dirty="0">
                <a:latin typeface="Times New Roman" panose="02020603050405020304" pitchFamily="18" charset="0"/>
                <a:cs typeface="Times New Roman" panose="02020603050405020304" pitchFamily="18" charset="0"/>
              </a:rPr>
              <a:t> interior produce </a:t>
            </a:r>
            <a:r>
              <a:rPr sz="3000" b="1" dirty="0" err="1">
                <a:latin typeface="Times New Roman" panose="02020603050405020304" pitchFamily="18" charset="0"/>
                <a:cs typeface="Times New Roman" panose="02020603050405020304" pitchFamily="18" charset="0"/>
              </a:rPr>
              <a:t>armonía</a:t>
            </a:r>
            <a:r>
              <a:rPr sz="3000" b="1" dirty="0">
                <a:latin typeface="Times New Roman" panose="02020603050405020304" pitchFamily="18" charset="0"/>
                <a:cs typeface="Times New Roman" panose="02020603050405020304" pitchFamily="18" charset="0"/>
              </a:rPr>
              <a:t>.</a:t>
            </a:r>
          </a:p>
          <a:p>
            <a:pPr>
              <a:defRPr sz="2200"/>
            </a:pPr>
            <a:r>
              <a:rPr sz="3000" b="1" dirty="0">
                <a:latin typeface="Times New Roman" panose="02020603050405020304" pitchFamily="18" charset="0"/>
                <a:cs typeface="Times New Roman" panose="02020603050405020304" pitchFamily="18" charset="0"/>
              </a:rPr>
              <a:t>El ser </a:t>
            </a:r>
            <a:r>
              <a:rPr sz="3000" b="1" dirty="0" err="1">
                <a:latin typeface="Times New Roman" panose="02020603050405020304" pitchFamily="18" charset="0"/>
                <a:cs typeface="Times New Roman" panose="02020603050405020304" pitchFamily="18" charset="0"/>
              </a:rPr>
              <a:t>humano</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alcanza</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plenitud</a:t>
            </a:r>
            <a:r>
              <a:rPr sz="3000" b="1" dirty="0">
                <a:latin typeface="Times New Roman" panose="02020603050405020304" pitchFamily="18" charset="0"/>
                <a:cs typeface="Times New Roman" panose="02020603050405020304" pitchFamily="18" charset="0"/>
              </a:rPr>
              <a:t> </a:t>
            </a:r>
            <a:r>
              <a:rPr sz="3000" b="1" dirty="0" err="1">
                <a:latin typeface="Times New Roman" panose="02020603050405020304" pitchFamily="18" charset="0"/>
                <a:cs typeface="Times New Roman" panose="02020603050405020304" pitchFamily="18" charset="0"/>
              </a:rPr>
              <a:t>mediante</a:t>
            </a:r>
            <a:r>
              <a:rPr sz="3000" b="1" dirty="0">
                <a:latin typeface="Times New Roman" panose="02020603050405020304" pitchFamily="18" charset="0"/>
                <a:cs typeface="Times New Roman" panose="02020603050405020304" pitchFamily="18" charset="0"/>
              </a:rPr>
              <a:t> la </a:t>
            </a:r>
            <a:r>
              <a:rPr sz="3000" b="1" dirty="0" err="1">
                <a:latin typeface="Times New Roman" panose="02020603050405020304" pitchFamily="18" charset="0"/>
                <a:cs typeface="Times New Roman" panose="02020603050405020304" pitchFamily="18" charset="0"/>
              </a:rPr>
              <a:t>virtud</a:t>
            </a:r>
            <a:r>
              <a:rPr sz="3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05030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C7195-D704-544C-0B7E-B43530E37B9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34E3AE1-95C9-0305-0B0B-4CE13E08BCE9}"/>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EEC8E4E-A1F6-A376-95ED-40FBCAAEA0DB}"/>
              </a:ext>
            </a:extLst>
          </p:cNvPr>
          <p:cNvPicPr>
            <a:picLocks noChangeAspect="1"/>
          </p:cNvPicPr>
          <p:nvPr/>
        </p:nvPicPr>
        <p:blipFill>
          <a:blip r:embed="rId3"/>
          <a:stretch>
            <a:fillRect/>
          </a:stretch>
        </p:blipFill>
        <p:spPr>
          <a:xfrm>
            <a:off x="9266894" y="5278582"/>
            <a:ext cx="2925105" cy="1579418"/>
          </a:xfrm>
          <a:prstGeom prst="rect">
            <a:avLst/>
          </a:prstGeom>
        </p:spPr>
      </p:pic>
      <p:sp>
        <p:nvSpPr>
          <p:cNvPr id="2" name="Title 1">
            <a:extLst>
              <a:ext uri="{FF2B5EF4-FFF2-40B4-BE49-F238E27FC236}">
                <a16:creationId xmlns:a16="http://schemas.microsoft.com/office/drawing/2014/main" id="{65E1AB7F-CD08-9C8F-8B2F-EA5284953F91}"/>
              </a:ext>
            </a:extLst>
          </p:cNvPr>
          <p:cNvSpPr>
            <a:spLocks noGrp="1"/>
          </p:cNvSpPr>
          <p:nvPr>
            <p:ph type="title"/>
          </p:nvPr>
        </p:nvSpPr>
        <p:spPr>
          <a:xfrm>
            <a:off x="914400" y="639761"/>
            <a:ext cx="8229600" cy="1143000"/>
          </a:xfrm>
        </p:spPr>
        <p:txBody>
          <a:bodyPr/>
          <a:lstStyle/>
          <a:p>
            <a:pPr>
              <a:defRPr sz="3000" b="1">
                <a:solidFill>
                  <a:srgbClr val="191970"/>
                </a:solidFill>
              </a:defRPr>
            </a:pPr>
            <a:r>
              <a:rPr lang="en-US" dirty="0"/>
              <a:t>Política y Justicia: LA REPUBLICA</a:t>
            </a:r>
            <a:endParaRPr dirty="0"/>
          </a:p>
        </p:txBody>
      </p:sp>
      <p:sp>
        <p:nvSpPr>
          <p:cNvPr id="3" name="Content Placeholder 2">
            <a:extLst>
              <a:ext uri="{FF2B5EF4-FFF2-40B4-BE49-F238E27FC236}">
                <a16:creationId xmlns:a16="http://schemas.microsoft.com/office/drawing/2014/main" id="{E0DEA6A8-5197-4A5F-25DE-6AD205DA7DAB}"/>
              </a:ext>
            </a:extLst>
          </p:cNvPr>
          <p:cNvSpPr>
            <a:spLocks noGrp="1"/>
          </p:cNvSpPr>
          <p:nvPr>
            <p:ph idx="1"/>
          </p:nvPr>
        </p:nvSpPr>
        <p:spPr>
          <a:xfrm>
            <a:off x="457200" y="2057399"/>
            <a:ext cx="10681855" cy="4525963"/>
          </a:xfrm>
        </p:spPr>
        <p:txBody>
          <a:bodyPr>
            <a:normAutofit/>
          </a:bodyPr>
          <a:lstStyle/>
          <a:p>
            <a:pPr>
              <a:defRPr sz="2200"/>
            </a:pPr>
            <a:r>
              <a:rPr lang="es-ES_tradnl" sz="4000" b="1" dirty="0">
                <a:latin typeface="Times New Roman" panose="02020603050405020304" pitchFamily="18" charset="0"/>
                <a:cs typeface="Times New Roman" panose="02020603050405020304" pitchFamily="18" charset="0"/>
              </a:rPr>
              <a:t>Las repúblicas están vinculadas a este tratado de Platón</a:t>
            </a:r>
          </a:p>
          <a:p>
            <a:pPr>
              <a:defRPr sz="2200"/>
            </a:pPr>
            <a:r>
              <a:rPr lang="es-ES_tradnl" sz="4000" b="1" dirty="0">
                <a:latin typeface="Times New Roman" panose="02020603050405020304" pitchFamily="18" charset="0"/>
                <a:cs typeface="Times New Roman" panose="02020603050405020304" pitchFamily="18" charset="0"/>
              </a:rPr>
              <a:t>Una persona justa es cuando una persona mantiene cada parte bajo control…</a:t>
            </a:r>
          </a:p>
          <a:p>
            <a:pPr marL="0" indent="0">
              <a:buNone/>
              <a:defRPr sz="2200"/>
            </a:pPr>
            <a:endParaRPr lang="es-ES_tradnl" sz="4000" b="1" dirty="0">
              <a:latin typeface="Times New Roman" panose="02020603050405020304" pitchFamily="18" charset="0"/>
              <a:cs typeface="Times New Roman" panose="02020603050405020304" pitchFamily="18" charset="0"/>
            </a:endParaRPr>
          </a:p>
          <a:p>
            <a:pPr>
              <a:defRPr sz="2200"/>
            </a:pPr>
            <a:endParaRPr lang="es-ES_tradnl"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9697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Anaximandro</a:t>
            </a:r>
          </a:p>
        </p:txBody>
      </p:sp>
      <p:sp>
        <p:nvSpPr>
          <p:cNvPr id="3" name="Content Placeholder 2"/>
          <p:cNvSpPr>
            <a:spLocks noGrp="1"/>
          </p:cNvSpPr>
          <p:nvPr>
            <p:ph idx="1"/>
          </p:nvPr>
        </p:nvSpPr>
        <p:spPr/>
        <p:txBody>
          <a:bodyPr/>
          <a:lstStyle/>
          <a:p>
            <a:r>
              <a:rPr lang="es-ES_tradnl" b="1" dirty="0">
                <a:latin typeface="Times New Roman" panose="02020603050405020304" pitchFamily="18" charset="0"/>
                <a:cs typeface="Times New Roman" panose="02020603050405020304" pitchFamily="18" charset="0"/>
              </a:rPr>
              <a:t>Discípulo de Tales.</a:t>
            </a:r>
          </a:p>
          <a:p>
            <a:r>
              <a:rPr lang="es-ES_tradnl" b="1" dirty="0" err="1">
                <a:latin typeface="Times New Roman" panose="02020603050405020304" pitchFamily="18" charset="0"/>
                <a:cs typeface="Times New Roman" panose="02020603050405020304" pitchFamily="18" charset="0"/>
              </a:rPr>
              <a:t>Arjé</a:t>
            </a:r>
            <a:r>
              <a:rPr lang="es-ES_tradnl" b="1" dirty="0">
                <a:latin typeface="Times New Roman" panose="02020603050405020304" pitchFamily="18" charset="0"/>
                <a:cs typeface="Times New Roman" panose="02020603050405020304" pitchFamily="18" charset="0"/>
              </a:rPr>
              <a:t>: el ápeiron (lo indefinido).</a:t>
            </a:r>
          </a:p>
          <a:p>
            <a:r>
              <a:rPr lang="es-ES_tradnl" b="1" dirty="0">
                <a:latin typeface="Times New Roman" panose="02020603050405020304" pitchFamily="18" charset="0"/>
                <a:cs typeface="Times New Roman" panose="02020603050405020304" pitchFamily="18" charset="0"/>
              </a:rPr>
              <a:t>Teología: principio infinito y eterno.</a:t>
            </a:r>
          </a:p>
          <a:p>
            <a:r>
              <a:rPr lang="es-ES_tradnl" b="1" dirty="0">
                <a:latin typeface="Times New Roman" panose="02020603050405020304" pitchFamily="18" charset="0"/>
                <a:cs typeface="Times New Roman" panose="02020603050405020304" pitchFamily="18" charset="0"/>
              </a:rPr>
              <a:t>Introduce idea de lo trascendente.</a:t>
            </a:r>
          </a:p>
        </p:txBody>
      </p:sp>
      <p:pic>
        <p:nvPicPr>
          <p:cNvPr id="4" name="Picture 3">
            <a:extLst>
              <a:ext uri="{FF2B5EF4-FFF2-40B4-BE49-F238E27FC236}">
                <a16:creationId xmlns:a16="http://schemas.microsoft.com/office/drawing/2014/main" id="{FD2064E3-F915-FA98-43BF-17B7D62691CC}"/>
              </a:ext>
            </a:extLst>
          </p:cNvPr>
          <p:cNvPicPr>
            <a:picLocks noChangeAspect="1"/>
          </p:cNvPicPr>
          <p:nvPr/>
        </p:nvPicPr>
        <p:blipFill>
          <a:blip r:embed="rId3"/>
          <a:stretch>
            <a:fillRect/>
          </a:stretch>
        </p:blipFill>
        <p:spPr>
          <a:xfrm>
            <a:off x="4010547" y="4583575"/>
            <a:ext cx="4356100" cy="1789793"/>
          </a:xfrm>
          <a:prstGeom prst="rect">
            <a:avLst/>
          </a:prstGeom>
        </p:spPr>
      </p:pic>
      <p:sp>
        <p:nvSpPr>
          <p:cNvPr id="5" name="Rectangle 4">
            <a:extLst>
              <a:ext uri="{FF2B5EF4-FFF2-40B4-BE49-F238E27FC236}">
                <a16:creationId xmlns:a16="http://schemas.microsoft.com/office/drawing/2014/main" id="{6CE3D344-EFAD-290B-F361-E9FA138051DE}"/>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D5888-407C-3EAA-7868-E0D83E274B3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8B4AC21-B063-10F7-2B7A-7BE06696F5F7}"/>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427E12A-7158-9B35-8433-AD73E252869A}"/>
              </a:ext>
            </a:extLst>
          </p:cNvPr>
          <p:cNvPicPr>
            <a:picLocks noChangeAspect="1"/>
          </p:cNvPicPr>
          <p:nvPr/>
        </p:nvPicPr>
        <p:blipFill>
          <a:blip r:embed="rId3"/>
          <a:stretch>
            <a:fillRect/>
          </a:stretch>
        </p:blipFill>
        <p:spPr>
          <a:xfrm>
            <a:off x="9325073" y="5395993"/>
            <a:ext cx="2737617" cy="1478183"/>
          </a:xfrm>
          <a:prstGeom prst="rect">
            <a:avLst/>
          </a:prstGeom>
        </p:spPr>
      </p:pic>
      <p:sp>
        <p:nvSpPr>
          <p:cNvPr id="2" name="Title 1">
            <a:extLst>
              <a:ext uri="{FF2B5EF4-FFF2-40B4-BE49-F238E27FC236}">
                <a16:creationId xmlns:a16="http://schemas.microsoft.com/office/drawing/2014/main" id="{8E41B989-6AC1-FA1E-094A-2A7EB9A9A827}"/>
              </a:ext>
            </a:extLst>
          </p:cNvPr>
          <p:cNvSpPr>
            <a:spLocks noGrp="1"/>
          </p:cNvSpPr>
          <p:nvPr>
            <p:ph type="title"/>
          </p:nvPr>
        </p:nvSpPr>
        <p:spPr>
          <a:xfrm>
            <a:off x="858982" y="579505"/>
            <a:ext cx="8229600" cy="1143000"/>
          </a:xfrm>
        </p:spPr>
        <p:txBody>
          <a:bodyPr/>
          <a:lstStyle/>
          <a:p>
            <a:pPr>
              <a:defRPr sz="3000" b="1">
                <a:solidFill>
                  <a:srgbClr val="191970"/>
                </a:solidFill>
              </a:defRPr>
            </a:pPr>
            <a:r>
              <a:rPr lang="es-ES_tradnl" dirty="0"/>
              <a:t>Política y Justica: LA REPUBLICA</a:t>
            </a:r>
          </a:p>
        </p:txBody>
      </p:sp>
      <p:sp>
        <p:nvSpPr>
          <p:cNvPr id="3" name="Content Placeholder 2">
            <a:extLst>
              <a:ext uri="{FF2B5EF4-FFF2-40B4-BE49-F238E27FC236}">
                <a16:creationId xmlns:a16="http://schemas.microsoft.com/office/drawing/2014/main" id="{4F179E22-97CA-206C-2EA8-E07C9BE7C33F}"/>
              </a:ext>
            </a:extLst>
          </p:cNvPr>
          <p:cNvSpPr>
            <a:spLocks noGrp="1"/>
          </p:cNvSpPr>
          <p:nvPr>
            <p:ph idx="1"/>
          </p:nvPr>
        </p:nvSpPr>
        <p:spPr>
          <a:xfrm>
            <a:off x="586401" y="2302011"/>
            <a:ext cx="10247854" cy="5014993"/>
          </a:xfrm>
        </p:spPr>
        <p:txBody>
          <a:bodyPr>
            <a:normAutofit/>
          </a:bodyPr>
          <a:lstStyle/>
          <a:p>
            <a:pPr marL="0" lvl="0" indent="0" algn="just" defTabSz="914400" eaLnBrk="0" fontAlgn="base" hangingPunct="0">
              <a:spcBef>
                <a:spcPct val="0"/>
              </a:spcBef>
              <a:spcAft>
                <a:spcPct val="0"/>
              </a:spcAft>
              <a:buFontTx/>
              <a:buChar char="•"/>
            </a:pPr>
            <a:r>
              <a:rPr lang="es-ES_tradnl" sz="2400" b="1" dirty="0">
                <a:solidFill>
                  <a:srgbClr val="000000"/>
                </a:solidFill>
                <a:latin typeface="Times New Roman" panose="02020603050405020304" pitchFamily="18" charset="0"/>
                <a:cs typeface="Times New Roman" panose="02020603050405020304" pitchFamily="18" charset="0"/>
              </a:rPr>
              <a:t>Especialización Funcional (Justicia): La justicia en la ciudad surge cuando cada clase social cumple con su función propia y no interfiere en la de los demás.</a:t>
            </a:r>
          </a:p>
          <a:p>
            <a:pPr marL="0" lvl="0" indent="0" algn="just" defTabSz="914400" eaLnBrk="0" fontAlgn="base" hangingPunct="0">
              <a:spcBef>
                <a:spcPct val="0"/>
              </a:spcBef>
              <a:spcAft>
                <a:spcPct val="0"/>
              </a:spcAft>
              <a:buFontTx/>
              <a:buChar char="•"/>
            </a:pPr>
            <a:r>
              <a:rPr lang="es-ES_tradnl" sz="2400" b="1" dirty="0">
                <a:solidFill>
                  <a:srgbClr val="000000"/>
                </a:solidFill>
                <a:latin typeface="Times New Roman" panose="02020603050405020304" pitchFamily="18" charset="0"/>
                <a:cs typeface="Times New Roman" panose="02020603050405020304" pitchFamily="18" charset="0"/>
              </a:rPr>
              <a:t>Gobernantes (Sabiduría): Los gobernantes-filósofos representan la sabiduría (</a:t>
            </a:r>
            <a:r>
              <a:rPr lang="es-ES_tradnl" sz="2400" b="1" i="1" dirty="0" err="1">
                <a:solidFill>
                  <a:srgbClr val="000000"/>
                </a:solidFill>
                <a:latin typeface="Times New Roman" panose="02020603050405020304" pitchFamily="18" charset="0"/>
                <a:cs typeface="Times New Roman" panose="02020603050405020304" pitchFamily="18" charset="0"/>
              </a:rPr>
              <a:t>sofia</a:t>
            </a:r>
            <a:r>
              <a:rPr lang="es-ES_tradnl" sz="2400" b="1" dirty="0">
                <a:solidFill>
                  <a:srgbClr val="000000"/>
                </a:solidFill>
                <a:latin typeface="Times New Roman" panose="02020603050405020304" pitchFamily="18" charset="0"/>
                <a:cs typeface="Times New Roman" panose="02020603050405020304" pitchFamily="18" charset="0"/>
              </a:rPr>
              <a:t>) porque poseen el conocimiento para dirigir la ciudad hacia el bien común.</a:t>
            </a:r>
            <a:endParaRPr lang="es-ES_tradnl"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36610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21D01-B0F8-62B0-FD72-C3883D4E0C1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8ED52C8-2138-A237-1F1E-0E36F58FC4DE}"/>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6368AA0-39A7-4A22-4807-4DF22026AE0D}"/>
              </a:ext>
            </a:extLst>
          </p:cNvPr>
          <p:cNvPicPr>
            <a:picLocks noChangeAspect="1"/>
          </p:cNvPicPr>
          <p:nvPr/>
        </p:nvPicPr>
        <p:blipFill>
          <a:blip r:embed="rId3"/>
          <a:stretch>
            <a:fillRect/>
          </a:stretch>
        </p:blipFill>
        <p:spPr>
          <a:xfrm>
            <a:off x="9510654" y="5527964"/>
            <a:ext cx="2681345" cy="1447799"/>
          </a:xfrm>
          <a:prstGeom prst="rect">
            <a:avLst/>
          </a:prstGeom>
        </p:spPr>
      </p:pic>
      <p:sp>
        <p:nvSpPr>
          <p:cNvPr id="3" name="TextBox 2">
            <a:extLst>
              <a:ext uri="{FF2B5EF4-FFF2-40B4-BE49-F238E27FC236}">
                <a16:creationId xmlns:a16="http://schemas.microsoft.com/office/drawing/2014/main" id="{08E2C7B6-FA93-4D6D-A081-9E17DCEE7890}"/>
              </a:ext>
            </a:extLst>
          </p:cNvPr>
          <p:cNvSpPr txBox="1"/>
          <p:nvPr/>
        </p:nvSpPr>
        <p:spPr>
          <a:xfrm>
            <a:off x="917865" y="1742312"/>
            <a:ext cx="9708572" cy="3785652"/>
          </a:xfrm>
          <a:prstGeom prst="rect">
            <a:avLst/>
          </a:prstGeom>
          <a:noFill/>
        </p:spPr>
        <p:txBody>
          <a:bodyPr wrap="square">
            <a:spAutoFit/>
          </a:bodyPr>
          <a:lstStyle/>
          <a:p>
            <a:pPr marL="0" lvl="0" indent="0" algn="just" defTabSz="914400" eaLnBrk="0" fontAlgn="base" hangingPunct="0">
              <a:spcBef>
                <a:spcPct val="0"/>
              </a:spcBef>
              <a:spcAft>
                <a:spcPct val="0"/>
              </a:spcAft>
              <a:buFontTx/>
              <a:buChar char="•"/>
            </a:pPr>
            <a:endParaRPr lang="es-ES_tradnl" sz="3000" dirty="0">
              <a:solidFill>
                <a:srgbClr val="000000"/>
              </a:solidFill>
              <a:latin typeface="Google Sans"/>
            </a:endParaRPr>
          </a:p>
          <a:p>
            <a:pPr marL="0" lvl="0" indent="0" algn="just" defTabSz="914400" eaLnBrk="0" fontAlgn="base" hangingPunct="0">
              <a:spcBef>
                <a:spcPct val="0"/>
              </a:spcBef>
              <a:spcAft>
                <a:spcPct val="0"/>
              </a:spcAft>
              <a:buFontTx/>
              <a:buChar char="•"/>
            </a:pPr>
            <a:r>
              <a:rPr lang="es-ES_tradnl" sz="3000" b="1" dirty="0">
                <a:solidFill>
                  <a:srgbClr val="000000"/>
                </a:solidFill>
                <a:latin typeface="Google Sans"/>
              </a:rPr>
              <a:t>Guardianes (Valentía):</a:t>
            </a:r>
            <a:r>
              <a:rPr lang="es-ES_tradnl" sz="3000" dirty="0">
                <a:solidFill>
                  <a:srgbClr val="000000"/>
                </a:solidFill>
                <a:latin typeface="Google Sans"/>
              </a:rPr>
              <a:t> Los guerreros o auxiliares son la valentía (</a:t>
            </a:r>
            <a:r>
              <a:rPr lang="es-ES_tradnl" sz="3000" i="1" dirty="0" err="1">
                <a:solidFill>
                  <a:srgbClr val="000000"/>
                </a:solidFill>
                <a:latin typeface="Google Sans"/>
              </a:rPr>
              <a:t>andreia</a:t>
            </a:r>
            <a:r>
              <a:rPr lang="es-ES_tradnl" sz="3000" dirty="0">
                <a:solidFill>
                  <a:srgbClr val="000000"/>
                </a:solidFill>
                <a:latin typeface="Google Sans"/>
              </a:rPr>
              <a:t>), encargados de defender la ciudad y preservar el orden establecido por la razón.</a:t>
            </a:r>
          </a:p>
          <a:p>
            <a:pPr marL="0" lvl="0" indent="0" algn="just" defTabSz="914400" eaLnBrk="0" fontAlgn="base" hangingPunct="0">
              <a:spcBef>
                <a:spcPct val="0"/>
              </a:spcBef>
              <a:spcAft>
                <a:spcPct val="0"/>
              </a:spcAft>
              <a:buFontTx/>
              <a:buChar char="•"/>
            </a:pPr>
            <a:r>
              <a:rPr lang="es-ES_tradnl" sz="3000" b="1" dirty="0">
                <a:solidFill>
                  <a:srgbClr val="000000"/>
                </a:solidFill>
                <a:latin typeface="Google Sans"/>
              </a:rPr>
              <a:t>Productores (Moderación):</a:t>
            </a:r>
            <a:r>
              <a:rPr lang="es-ES_tradnl" sz="3000" dirty="0">
                <a:solidFill>
                  <a:srgbClr val="000000"/>
                </a:solidFill>
                <a:latin typeface="Google Sans"/>
              </a:rPr>
              <a:t> Los artesanos y agricultores representan la moderación (</a:t>
            </a:r>
            <a:r>
              <a:rPr lang="es-ES_tradnl" sz="3000" i="1" dirty="0" err="1">
                <a:solidFill>
                  <a:srgbClr val="000000"/>
                </a:solidFill>
                <a:latin typeface="Google Sans"/>
              </a:rPr>
              <a:t>sophrosyne</a:t>
            </a:r>
            <a:r>
              <a:rPr lang="es-ES_tradnl" sz="3000" dirty="0">
                <a:solidFill>
                  <a:srgbClr val="000000"/>
                </a:solidFill>
                <a:latin typeface="Google Sans"/>
              </a:rPr>
              <a:t>), al aceptar la jerarquía y controlar sus deseos, dejando el mando a los sabios</a:t>
            </a:r>
            <a:endParaRPr lang="es-ES_tradnl" sz="3000" dirty="0">
              <a:latin typeface="Arial" panose="020B0604020202020204" pitchFamily="34" charset="0"/>
            </a:endParaRPr>
          </a:p>
        </p:txBody>
      </p:sp>
      <p:sp>
        <p:nvSpPr>
          <p:cNvPr id="6" name="Title 1">
            <a:extLst>
              <a:ext uri="{FF2B5EF4-FFF2-40B4-BE49-F238E27FC236}">
                <a16:creationId xmlns:a16="http://schemas.microsoft.com/office/drawing/2014/main" id="{E4FD4B51-4E3E-B4A9-9D99-10C7A94C6881}"/>
              </a:ext>
            </a:extLst>
          </p:cNvPr>
          <p:cNvSpPr>
            <a:spLocks noGrp="1"/>
          </p:cNvSpPr>
          <p:nvPr>
            <p:ph type="title"/>
          </p:nvPr>
        </p:nvSpPr>
        <p:spPr>
          <a:xfrm>
            <a:off x="858982" y="579505"/>
            <a:ext cx="8229600" cy="1143000"/>
          </a:xfrm>
        </p:spPr>
        <p:txBody>
          <a:bodyPr/>
          <a:lstStyle/>
          <a:p>
            <a:pPr>
              <a:defRPr sz="3000" b="1">
                <a:solidFill>
                  <a:srgbClr val="191970"/>
                </a:solidFill>
              </a:defRPr>
            </a:pPr>
            <a:r>
              <a:rPr lang="es-ES_tradnl" dirty="0"/>
              <a:t>Política y Justica: LA REPUBLICA</a:t>
            </a:r>
          </a:p>
        </p:txBody>
      </p:sp>
    </p:spTree>
    <p:extLst>
      <p:ext uri="{BB962C8B-B14F-4D97-AF65-F5344CB8AC3E}">
        <p14:creationId xmlns:p14="http://schemas.microsoft.com/office/powerpoint/2010/main" val="36689977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E043E-0DA4-BB7D-3715-3EC6B2AAE92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CE06FC4-FA06-6541-1B09-B96C5A9D79C5}"/>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48BCA0-0DFA-C34C-5B99-8BD77649059B}"/>
              </a:ext>
            </a:extLst>
          </p:cNvPr>
          <p:cNvSpPr>
            <a:spLocks noGrp="1"/>
          </p:cNvSpPr>
          <p:nvPr>
            <p:ph type="title"/>
          </p:nvPr>
        </p:nvSpPr>
        <p:spPr>
          <a:xfrm>
            <a:off x="457200" y="274638"/>
            <a:ext cx="8229600" cy="1143000"/>
          </a:xfrm>
        </p:spPr>
        <p:txBody>
          <a:bodyPr/>
          <a:lstStyle/>
          <a:p>
            <a:pPr>
              <a:defRPr sz="3000" b="1">
                <a:solidFill>
                  <a:srgbClr val="191970"/>
                </a:solidFill>
              </a:defRPr>
            </a:pPr>
            <a:r>
              <a:rPr lang="en-US" dirty="0"/>
              <a:t>EL MITO DE LAS CAVERNAS</a:t>
            </a:r>
            <a:endParaRPr dirty="0"/>
          </a:p>
        </p:txBody>
      </p:sp>
      <p:sp>
        <p:nvSpPr>
          <p:cNvPr id="3" name="Content Placeholder 2">
            <a:extLst>
              <a:ext uri="{FF2B5EF4-FFF2-40B4-BE49-F238E27FC236}">
                <a16:creationId xmlns:a16="http://schemas.microsoft.com/office/drawing/2014/main" id="{5B6E3497-4EB6-BA33-E8D8-2319B9DDE13D}"/>
              </a:ext>
            </a:extLst>
          </p:cNvPr>
          <p:cNvSpPr>
            <a:spLocks noGrp="1"/>
          </p:cNvSpPr>
          <p:nvPr>
            <p:ph idx="1"/>
          </p:nvPr>
        </p:nvSpPr>
        <p:spPr>
          <a:xfrm>
            <a:off x="457200" y="846138"/>
            <a:ext cx="8229600" cy="4525963"/>
          </a:xfrm>
        </p:spPr>
        <p:txBody>
          <a:bodyPr/>
          <a:lstStyle/>
          <a:p>
            <a:pPr>
              <a:defRPr sz="2200"/>
            </a:pPr>
            <a:r>
              <a:rPr lang="es-ES_tradnl" b="1" dirty="0">
                <a:latin typeface="Times New Roman" panose="02020603050405020304" pitchFamily="18" charset="0"/>
                <a:cs typeface="Times New Roman" panose="02020603050405020304" pitchFamily="18" charset="0"/>
              </a:rPr>
              <a:t>La educación es un proceso de la liberación del alma. ¿De qué se va a liberar el alma? De la ignorancia.</a:t>
            </a:r>
          </a:p>
          <a:p>
            <a:pPr marL="0" indent="0">
              <a:buNone/>
              <a:defRPr sz="2200"/>
            </a:pPr>
            <a:endParaRPr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A8633FC-FB09-5787-4266-BA6E02A84F08}"/>
              </a:ext>
            </a:extLst>
          </p:cNvPr>
          <p:cNvPicPr>
            <a:picLocks noChangeAspect="1"/>
          </p:cNvPicPr>
          <p:nvPr/>
        </p:nvPicPr>
        <p:blipFill>
          <a:blip r:embed="rId3"/>
          <a:stretch>
            <a:fillRect/>
          </a:stretch>
        </p:blipFill>
        <p:spPr>
          <a:xfrm>
            <a:off x="685800" y="1989138"/>
            <a:ext cx="8859982" cy="4610100"/>
          </a:xfrm>
          <a:prstGeom prst="rect">
            <a:avLst/>
          </a:prstGeom>
        </p:spPr>
      </p:pic>
    </p:spTree>
    <p:extLst>
      <p:ext uri="{BB962C8B-B14F-4D97-AF65-F5344CB8AC3E}">
        <p14:creationId xmlns:p14="http://schemas.microsoft.com/office/powerpoint/2010/main" val="14766891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16C42-7809-38A0-B18B-9308C537FEF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5871C56-DE8B-0631-D580-E4F4CF36BE63}"/>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653796A-C7ED-50B1-9BBB-B395093415F9}"/>
              </a:ext>
            </a:extLst>
          </p:cNvPr>
          <p:cNvPicPr>
            <a:picLocks noChangeAspect="1"/>
          </p:cNvPicPr>
          <p:nvPr/>
        </p:nvPicPr>
        <p:blipFill>
          <a:blip r:embed="rId3"/>
          <a:stretch>
            <a:fillRect/>
          </a:stretch>
        </p:blipFill>
        <p:spPr>
          <a:xfrm>
            <a:off x="9647655" y="5389418"/>
            <a:ext cx="2719835" cy="1468582"/>
          </a:xfrm>
          <a:prstGeom prst="rect">
            <a:avLst/>
          </a:prstGeom>
        </p:spPr>
      </p:pic>
      <p:sp>
        <p:nvSpPr>
          <p:cNvPr id="2" name="Title 1">
            <a:extLst>
              <a:ext uri="{FF2B5EF4-FFF2-40B4-BE49-F238E27FC236}">
                <a16:creationId xmlns:a16="http://schemas.microsoft.com/office/drawing/2014/main" id="{641955B2-0EA8-A5B8-FB81-92830542DA35}"/>
              </a:ext>
            </a:extLst>
          </p:cNvPr>
          <p:cNvSpPr>
            <a:spLocks noGrp="1"/>
          </p:cNvSpPr>
          <p:nvPr>
            <p:ph type="title"/>
          </p:nvPr>
        </p:nvSpPr>
        <p:spPr>
          <a:xfrm>
            <a:off x="457199" y="565584"/>
            <a:ext cx="9587345" cy="1143000"/>
          </a:xfrm>
        </p:spPr>
        <p:txBody>
          <a:bodyPr/>
          <a:lstStyle/>
          <a:p>
            <a:pPr>
              <a:defRPr sz="3000" b="1">
                <a:solidFill>
                  <a:srgbClr val="191970"/>
                </a:solidFill>
              </a:defRPr>
            </a:pPr>
            <a:r>
              <a:rPr lang="en-US" dirty="0"/>
              <a:t>EL MITO DE LAS CAVERNAS</a:t>
            </a:r>
            <a:endParaRPr dirty="0"/>
          </a:p>
        </p:txBody>
      </p:sp>
      <p:sp>
        <p:nvSpPr>
          <p:cNvPr id="3" name="Content Placeholder 2">
            <a:extLst>
              <a:ext uri="{FF2B5EF4-FFF2-40B4-BE49-F238E27FC236}">
                <a16:creationId xmlns:a16="http://schemas.microsoft.com/office/drawing/2014/main" id="{85FCF770-E886-1A31-3FF3-78C3A059F7DD}"/>
              </a:ext>
            </a:extLst>
          </p:cNvPr>
          <p:cNvSpPr>
            <a:spLocks noGrp="1"/>
          </p:cNvSpPr>
          <p:nvPr>
            <p:ph idx="1"/>
          </p:nvPr>
        </p:nvSpPr>
        <p:spPr>
          <a:xfrm>
            <a:off x="457199" y="1891146"/>
            <a:ext cx="9587345" cy="4525963"/>
          </a:xfrm>
        </p:spPr>
        <p:txBody>
          <a:bodyPr>
            <a:noAutofit/>
          </a:bodyPr>
          <a:lstStyle/>
          <a:p>
            <a:pPr algn="just">
              <a:defRPr sz="2200"/>
            </a:pPr>
            <a:r>
              <a:rPr lang="es-ES_tradnl" sz="3000" b="1" dirty="0"/>
              <a:t>Se ve como el conocimiento se va dando gradualmente, y esta ha sido la historia del alma humana: desde la opinión a la ciencia, desde las sombras a la luz, desde el mito al logos. </a:t>
            </a:r>
          </a:p>
          <a:p>
            <a:pPr algn="just">
              <a:defRPr sz="2200"/>
            </a:pPr>
            <a:r>
              <a:rPr lang="es-ES_tradnl" sz="3000" b="1" dirty="0"/>
              <a:t>La educación para Platón es un proceso, que va más allá de la información, es una transformación. </a:t>
            </a:r>
          </a:p>
          <a:p>
            <a:pPr marL="0" indent="0" algn="just">
              <a:buNone/>
              <a:defRPr sz="2200"/>
            </a:pPr>
            <a:endParaRPr sz="3000" b="1" dirty="0"/>
          </a:p>
        </p:txBody>
      </p:sp>
    </p:spTree>
    <p:extLst>
      <p:ext uri="{BB962C8B-B14F-4D97-AF65-F5344CB8AC3E}">
        <p14:creationId xmlns:p14="http://schemas.microsoft.com/office/powerpoint/2010/main" val="35888229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4A04B-6E25-F683-EC9C-801FBD4F93F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AF7509E-538E-7EBC-555A-071B0158D615}"/>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A34E8AD-0DD3-52F8-9470-4B6288C482BC}"/>
              </a:ext>
            </a:extLst>
          </p:cNvPr>
          <p:cNvPicPr>
            <a:picLocks noChangeAspect="1"/>
          </p:cNvPicPr>
          <p:nvPr/>
        </p:nvPicPr>
        <p:blipFill>
          <a:blip r:embed="rId3"/>
          <a:stretch>
            <a:fillRect/>
          </a:stretch>
        </p:blipFill>
        <p:spPr>
          <a:xfrm>
            <a:off x="8742218" y="4981280"/>
            <a:ext cx="3434854" cy="1854658"/>
          </a:xfrm>
          <a:prstGeom prst="rect">
            <a:avLst/>
          </a:prstGeom>
        </p:spPr>
      </p:pic>
      <p:sp>
        <p:nvSpPr>
          <p:cNvPr id="3" name="Content Placeholder 2">
            <a:extLst>
              <a:ext uri="{FF2B5EF4-FFF2-40B4-BE49-F238E27FC236}">
                <a16:creationId xmlns:a16="http://schemas.microsoft.com/office/drawing/2014/main" id="{AA68F6E1-C99A-307E-9566-67A75DE46414}"/>
              </a:ext>
            </a:extLst>
          </p:cNvPr>
          <p:cNvSpPr>
            <a:spLocks noGrp="1"/>
          </p:cNvSpPr>
          <p:nvPr>
            <p:ph idx="1"/>
          </p:nvPr>
        </p:nvSpPr>
        <p:spPr>
          <a:xfrm>
            <a:off x="457200" y="2057399"/>
            <a:ext cx="11180618" cy="4525963"/>
          </a:xfrm>
        </p:spPr>
        <p:txBody>
          <a:bodyPr>
            <a:normAutofit/>
          </a:bodyPr>
          <a:lstStyle/>
          <a:p>
            <a:pPr>
              <a:defRPr sz="2200"/>
            </a:pPr>
            <a:r>
              <a:rPr lang="es-ES_tradnl" sz="3000" b="1">
                <a:latin typeface="Times New Roman" panose="02020603050405020304" pitchFamily="18" charset="0"/>
                <a:cs typeface="Times New Roman" panose="02020603050405020304" pitchFamily="18" charset="0"/>
              </a:rPr>
              <a:t>Platón presentó una visión dualista del ser humano.</a:t>
            </a:r>
          </a:p>
          <a:p>
            <a:pPr>
              <a:defRPr sz="2200"/>
            </a:pPr>
            <a:r>
              <a:rPr lang="es-ES_tradnl" sz="3000" b="1" dirty="0">
                <a:latin typeface="Times New Roman" panose="02020603050405020304" pitchFamily="18" charset="0"/>
                <a:cs typeface="Times New Roman" panose="02020603050405020304" pitchFamily="18" charset="0"/>
              </a:rPr>
              <a:t>El alma ocupa el lugar central.</a:t>
            </a:r>
          </a:p>
          <a:p>
            <a:pPr>
              <a:defRPr sz="2200"/>
            </a:pPr>
            <a:r>
              <a:rPr lang="es-ES_tradnl" sz="3000" b="1" dirty="0">
                <a:latin typeface="Times New Roman" panose="02020603050405020304" pitchFamily="18" charset="0"/>
                <a:cs typeface="Times New Roman" panose="02020603050405020304" pitchFamily="18" charset="0"/>
              </a:rPr>
              <a:t>La filosofía guía al ser humano hacia la verdad.</a:t>
            </a:r>
          </a:p>
          <a:p>
            <a:pPr>
              <a:defRPr sz="2200"/>
            </a:pPr>
            <a:r>
              <a:rPr lang="es-ES_tradnl" sz="3000" b="1" dirty="0">
                <a:latin typeface="Times New Roman" panose="02020603050405020304" pitchFamily="18" charset="0"/>
                <a:cs typeface="Times New Roman" panose="02020603050405020304" pitchFamily="18" charset="0"/>
              </a:rPr>
              <a:t>Su antropología sigue influyendo en la cultura occidental.</a:t>
            </a:r>
          </a:p>
        </p:txBody>
      </p:sp>
      <p:sp>
        <p:nvSpPr>
          <p:cNvPr id="7" name="Title 6">
            <a:extLst>
              <a:ext uri="{FF2B5EF4-FFF2-40B4-BE49-F238E27FC236}">
                <a16:creationId xmlns:a16="http://schemas.microsoft.com/office/drawing/2014/main" id="{F9AFC5EF-9348-E1A3-4AD4-51E303FB1651}"/>
              </a:ext>
            </a:extLst>
          </p:cNvPr>
          <p:cNvSpPr>
            <a:spLocks noGrp="1"/>
          </p:cNvSpPr>
          <p:nvPr>
            <p:ph type="title"/>
          </p:nvPr>
        </p:nvSpPr>
        <p:spPr/>
        <p:txBody>
          <a:bodyPr/>
          <a:lstStyle/>
          <a:p>
            <a:r>
              <a:rPr lang="en-US" dirty="0" err="1"/>
              <a:t>Finalmente</a:t>
            </a:r>
            <a:r>
              <a:rPr lang="en-US" dirty="0"/>
              <a:t> </a:t>
            </a:r>
            <a:r>
              <a:rPr lang="en-US" dirty="0" err="1"/>
              <a:t>en</a:t>
            </a:r>
            <a:r>
              <a:rPr lang="en-US" dirty="0"/>
              <a:t> </a:t>
            </a:r>
            <a:r>
              <a:rPr lang="en-US" dirty="0" err="1"/>
              <a:t>cuanto</a:t>
            </a:r>
            <a:r>
              <a:rPr lang="en-US" dirty="0"/>
              <a:t> a </a:t>
            </a:r>
            <a:r>
              <a:rPr lang="en-US" dirty="0" err="1"/>
              <a:t>platón</a:t>
            </a:r>
            <a:r>
              <a:rPr lang="en-US" dirty="0"/>
              <a:t>:</a:t>
            </a:r>
          </a:p>
        </p:txBody>
      </p:sp>
    </p:spTree>
    <p:extLst>
      <p:ext uri="{BB962C8B-B14F-4D97-AF65-F5344CB8AC3E}">
        <p14:creationId xmlns:p14="http://schemas.microsoft.com/office/powerpoint/2010/main" val="34687819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BE0DB-56A3-2B88-0B04-7360C6A5425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FA2B46D-7D8B-9DA4-B452-F137FF22C415}"/>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8DF283-F9C0-61D8-B053-22A02C6CFEA4}"/>
              </a:ext>
            </a:extLst>
          </p:cNvPr>
          <p:cNvSpPr>
            <a:spLocks noGrp="1"/>
          </p:cNvSpPr>
          <p:nvPr>
            <p:ph idx="1"/>
          </p:nvPr>
        </p:nvSpPr>
        <p:spPr>
          <a:xfrm>
            <a:off x="457200" y="2057399"/>
            <a:ext cx="11180618" cy="4525963"/>
          </a:xfrm>
        </p:spPr>
        <p:txBody>
          <a:bodyPr>
            <a:normAutofit/>
          </a:bodyPr>
          <a:lstStyle/>
          <a:p>
            <a:pPr algn="just">
              <a:defRPr sz="2200"/>
            </a:pPr>
            <a:r>
              <a:rPr lang="es-ES_tradnl" sz="3000" b="1" dirty="0">
                <a:latin typeface="Times New Roman" panose="02020603050405020304" pitchFamily="18" charset="0"/>
                <a:cs typeface="Times New Roman" panose="02020603050405020304" pitchFamily="18" charset="0"/>
              </a:rPr>
              <a:t>Vimos un recorrido desde los presocráticos, pasamos por Sócrates, y finalmente le dimos un vistazo a Platón. Ellos dejaron este modelo de vida: el filosofar, de no conformarnos con lo que recibimos, a profundizar. Esto es una búsqueda de la Verdad, algo a lo que Dios mismo nos anima. Este estilo de vida nos ayuda a vivir una vida cristiana más plena</a:t>
            </a:r>
            <a:r>
              <a:rPr lang="es-ES_tradnl" sz="3000" b="1">
                <a:latin typeface="Times New Roman" panose="02020603050405020304" pitchFamily="18" charset="0"/>
                <a:cs typeface="Times New Roman" panose="02020603050405020304" pitchFamily="18" charset="0"/>
              </a:rPr>
              <a:t>, porque </a:t>
            </a:r>
            <a:r>
              <a:rPr lang="es-ES_tradnl" sz="3000" b="1" dirty="0">
                <a:latin typeface="Times New Roman" panose="02020603050405020304" pitchFamily="18" charset="0"/>
                <a:cs typeface="Times New Roman" panose="02020603050405020304" pitchFamily="18" charset="0"/>
              </a:rPr>
              <a:t>la Verdad nos hace libres.  </a:t>
            </a:r>
          </a:p>
        </p:txBody>
      </p:sp>
      <p:sp>
        <p:nvSpPr>
          <p:cNvPr id="7" name="Title 6">
            <a:extLst>
              <a:ext uri="{FF2B5EF4-FFF2-40B4-BE49-F238E27FC236}">
                <a16:creationId xmlns:a16="http://schemas.microsoft.com/office/drawing/2014/main" id="{CE9B4E14-8B97-D280-F781-03B5BC632264}"/>
              </a:ext>
            </a:extLst>
          </p:cNvPr>
          <p:cNvSpPr>
            <a:spLocks noGrp="1"/>
          </p:cNvSpPr>
          <p:nvPr>
            <p:ph type="title"/>
          </p:nvPr>
        </p:nvSpPr>
        <p:spPr/>
        <p:txBody>
          <a:bodyPr/>
          <a:lstStyle/>
          <a:p>
            <a:r>
              <a:rPr lang="en-US" dirty="0" err="1"/>
              <a:t>Conclusión</a:t>
            </a:r>
            <a:r>
              <a:rPr lang="en-US" dirty="0"/>
              <a:t>:</a:t>
            </a:r>
          </a:p>
        </p:txBody>
      </p:sp>
    </p:spTree>
    <p:extLst>
      <p:ext uri="{BB962C8B-B14F-4D97-AF65-F5344CB8AC3E}">
        <p14:creationId xmlns:p14="http://schemas.microsoft.com/office/powerpoint/2010/main" val="816299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Anaxímenes</a:t>
            </a:r>
          </a:p>
        </p:txBody>
      </p:sp>
      <p:sp>
        <p:nvSpPr>
          <p:cNvPr id="3" name="Content Placeholder 2"/>
          <p:cNvSpPr>
            <a:spLocks noGrp="1"/>
          </p:cNvSpPr>
          <p:nvPr>
            <p:ph idx="1"/>
          </p:nvPr>
        </p:nvSpPr>
        <p:spPr/>
        <p:txBody>
          <a:bodyPr/>
          <a:lstStyle/>
          <a:p>
            <a:r>
              <a:rPr lang="es-ES_tradnl" b="1" dirty="0" err="1">
                <a:latin typeface="Times New Roman" panose="02020603050405020304" pitchFamily="18" charset="0"/>
                <a:cs typeface="Times New Roman" panose="02020603050405020304" pitchFamily="18" charset="0"/>
              </a:rPr>
              <a:t>Arjé</a:t>
            </a:r>
            <a:r>
              <a:rPr lang="es-ES_tradnl" b="1" dirty="0">
                <a:latin typeface="Times New Roman" panose="02020603050405020304" pitchFamily="18" charset="0"/>
                <a:cs typeface="Times New Roman" panose="02020603050405020304" pitchFamily="18" charset="0"/>
              </a:rPr>
              <a:t>: el aire.</a:t>
            </a:r>
          </a:p>
          <a:p>
            <a:r>
              <a:rPr lang="es-ES_tradnl" b="1" dirty="0">
                <a:latin typeface="Times New Roman" panose="02020603050405020304" pitchFamily="18" charset="0"/>
                <a:cs typeface="Times New Roman" panose="02020603050405020304" pitchFamily="18" charset="0"/>
              </a:rPr>
              <a:t>Cambio mediante condensación y rarefacción.</a:t>
            </a:r>
          </a:p>
          <a:p>
            <a:r>
              <a:rPr lang="es-ES_tradnl" b="1" dirty="0">
                <a:latin typeface="Times New Roman" panose="02020603050405020304" pitchFamily="18" charset="0"/>
                <a:cs typeface="Times New Roman" panose="02020603050405020304" pitchFamily="18" charset="0"/>
              </a:rPr>
              <a:t>Teología: principio vital que sostiene todo.</a:t>
            </a:r>
          </a:p>
        </p:txBody>
      </p:sp>
      <p:pic>
        <p:nvPicPr>
          <p:cNvPr id="4" name="Picture 3">
            <a:extLst>
              <a:ext uri="{FF2B5EF4-FFF2-40B4-BE49-F238E27FC236}">
                <a16:creationId xmlns:a16="http://schemas.microsoft.com/office/drawing/2014/main" id="{1ADCCEEB-F75B-4563-63ED-D6BFD1483F5C}"/>
              </a:ext>
            </a:extLst>
          </p:cNvPr>
          <p:cNvPicPr>
            <a:picLocks noChangeAspect="1"/>
          </p:cNvPicPr>
          <p:nvPr/>
        </p:nvPicPr>
        <p:blipFill>
          <a:blip r:embed="rId3"/>
          <a:stretch>
            <a:fillRect/>
          </a:stretch>
        </p:blipFill>
        <p:spPr>
          <a:xfrm>
            <a:off x="4010547" y="3922268"/>
            <a:ext cx="4356100" cy="2451100"/>
          </a:xfrm>
          <a:prstGeom prst="rect">
            <a:avLst/>
          </a:prstGeom>
        </p:spPr>
      </p:pic>
      <p:sp>
        <p:nvSpPr>
          <p:cNvPr id="5" name="Rectangle 4">
            <a:extLst>
              <a:ext uri="{FF2B5EF4-FFF2-40B4-BE49-F238E27FC236}">
                <a16:creationId xmlns:a16="http://schemas.microsoft.com/office/drawing/2014/main" id="{7F7661E6-264E-B1B4-FA2F-493ED57B1744}"/>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Heráclito</a:t>
            </a:r>
          </a:p>
        </p:txBody>
      </p:sp>
      <p:sp>
        <p:nvSpPr>
          <p:cNvPr id="3" name="Content Placeholder 2"/>
          <p:cNvSpPr>
            <a:spLocks noGrp="1"/>
          </p:cNvSpPr>
          <p:nvPr>
            <p:ph idx="1"/>
          </p:nvPr>
        </p:nvSpPr>
        <p:spPr/>
        <p:txBody>
          <a:bodyPr/>
          <a:lstStyle/>
          <a:p>
            <a:r>
              <a:rPr lang="es-ES_tradnl" b="1" dirty="0" err="1">
                <a:latin typeface="Times New Roman" panose="02020603050405020304" pitchFamily="18" charset="0"/>
                <a:cs typeface="Times New Roman" panose="02020603050405020304" pitchFamily="18" charset="0"/>
              </a:rPr>
              <a:t>Arjé</a:t>
            </a:r>
            <a:r>
              <a:rPr lang="es-ES_tradnl" b="1" dirty="0">
                <a:latin typeface="Times New Roman" panose="02020603050405020304" pitchFamily="18" charset="0"/>
                <a:cs typeface="Times New Roman" panose="02020603050405020304" pitchFamily="18" charset="0"/>
              </a:rPr>
              <a:t>: el fuego.</a:t>
            </a:r>
          </a:p>
          <a:p>
            <a:r>
              <a:rPr lang="es-ES_tradnl" b="1" dirty="0">
                <a:latin typeface="Times New Roman" panose="02020603050405020304" pitchFamily="18" charset="0"/>
                <a:cs typeface="Times New Roman" panose="02020603050405020304" pitchFamily="18" charset="0"/>
              </a:rPr>
              <a:t>Todo fluye (panta </a:t>
            </a:r>
            <a:r>
              <a:rPr lang="es-ES_tradnl" b="1" dirty="0" err="1">
                <a:latin typeface="Times New Roman" panose="02020603050405020304" pitchFamily="18" charset="0"/>
                <a:cs typeface="Times New Roman" panose="02020603050405020304" pitchFamily="18" charset="0"/>
              </a:rPr>
              <a:t>rhei</a:t>
            </a:r>
            <a:r>
              <a:rPr lang="es-ES_tradnl" b="1" dirty="0">
                <a:latin typeface="Times New Roman" panose="02020603050405020304" pitchFamily="18" charset="0"/>
                <a:cs typeface="Times New Roman" panose="02020603050405020304" pitchFamily="18" charset="0"/>
              </a:rPr>
              <a:t>).</a:t>
            </a:r>
          </a:p>
          <a:p>
            <a:r>
              <a:rPr lang="es-ES_tradnl" b="1" dirty="0">
                <a:latin typeface="Times New Roman" panose="02020603050405020304" pitchFamily="18" charset="0"/>
                <a:cs typeface="Times New Roman" panose="02020603050405020304" pitchFamily="18" charset="0"/>
              </a:rPr>
              <a:t>Logos como razón universal.</a:t>
            </a:r>
          </a:p>
          <a:p>
            <a:r>
              <a:rPr lang="es-ES_tradnl" b="1" dirty="0">
                <a:latin typeface="Times New Roman" panose="02020603050405020304" pitchFamily="18" charset="0"/>
                <a:cs typeface="Times New Roman" panose="02020603050405020304" pitchFamily="18" charset="0"/>
              </a:rPr>
              <a:t>Teología: orden divino en el cambio.</a:t>
            </a:r>
          </a:p>
        </p:txBody>
      </p:sp>
      <p:pic>
        <p:nvPicPr>
          <p:cNvPr id="4" name="Picture 3">
            <a:extLst>
              <a:ext uri="{FF2B5EF4-FFF2-40B4-BE49-F238E27FC236}">
                <a16:creationId xmlns:a16="http://schemas.microsoft.com/office/drawing/2014/main" id="{96BEEB01-1094-A08E-3D7E-7F09927C8EDD}"/>
              </a:ext>
            </a:extLst>
          </p:cNvPr>
          <p:cNvPicPr>
            <a:picLocks noChangeAspect="1"/>
          </p:cNvPicPr>
          <p:nvPr/>
        </p:nvPicPr>
        <p:blipFill>
          <a:blip r:embed="rId2"/>
          <a:stretch>
            <a:fillRect/>
          </a:stretch>
        </p:blipFill>
        <p:spPr>
          <a:xfrm>
            <a:off x="3917950" y="4529824"/>
            <a:ext cx="4356100" cy="1669809"/>
          </a:xfrm>
          <a:prstGeom prst="rect">
            <a:avLst/>
          </a:prstGeom>
        </p:spPr>
      </p:pic>
      <p:sp>
        <p:nvSpPr>
          <p:cNvPr id="5" name="Rectangle 4">
            <a:extLst>
              <a:ext uri="{FF2B5EF4-FFF2-40B4-BE49-F238E27FC236}">
                <a16:creationId xmlns:a16="http://schemas.microsoft.com/office/drawing/2014/main" id="{002CB430-95A7-3B49-DC96-DBBC80558F1E}"/>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b="1" dirty="0">
                <a:latin typeface="Times New Roman" panose="02020603050405020304" pitchFamily="18" charset="0"/>
                <a:cs typeface="Times New Roman" panose="02020603050405020304" pitchFamily="18" charset="0"/>
              </a:rPr>
              <a:t>Parménides</a:t>
            </a:r>
          </a:p>
        </p:txBody>
      </p:sp>
      <p:sp>
        <p:nvSpPr>
          <p:cNvPr id="3" name="Content Placeholder 2"/>
          <p:cNvSpPr>
            <a:spLocks noGrp="1"/>
          </p:cNvSpPr>
          <p:nvPr>
            <p:ph idx="1"/>
          </p:nvPr>
        </p:nvSpPr>
        <p:spPr>
          <a:xfrm>
            <a:off x="2209800" y="1808891"/>
            <a:ext cx="7772400" cy="4050792"/>
          </a:xfrm>
        </p:spPr>
        <p:txBody>
          <a:bodyPr/>
          <a:lstStyle/>
          <a:p>
            <a:r>
              <a:rPr lang="es-ES_tradnl" b="1" dirty="0">
                <a:latin typeface="Times New Roman" panose="02020603050405020304" pitchFamily="18" charset="0"/>
                <a:cs typeface="Times New Roman" panose="02020603050405020304" pitchFamily="18" charset="0"/>
              </a:rPr>
              <a:t>El ser es único e inmutable.</a:t>
            </a:r>
          </a:p>
          <a:p>
            <a:r>
              <a:rPr lang="es-ES_tradnl" b="1" dirty="0">
                <a:latin typeface="Times New Roman" panose="02020603050405020304" pitchFamily="18" charset="0"/>
                <a:cs typeface="Times New Roman" panose="02020603050405020304" pitchFamily="18" charset="0"/>
              </a:rPr>
              <a:t>Niega el cambio.</a:t>
            </a:r>
          </a:p>
          <a:p>
            <a:r>
              <a:rPr lang="es-ES_tradnl" b="1" dirty="0">
                <a:latin typeface="Times New Roman" panose="02020603050405020304" pitchFamily="18" charset="0"/>
                <a:cs typeface="Times New Roman" panose="02020603050405020304" pitchFamily="18" charset="0"/>
              </a:rPr>
              <a:t>Teología: realidad absoluta, eterna.</a:t>
            </a:r>
          </a:p>
          <a:p>
            <a:r>
              <a:rPr lang="es-ES_tradnl" b="1" dirty="0">
                <a:latin typeface="Times New Roman" panose="02020603050405020304" pitchFamily="18" charset="0"/>
                <a:cs typeface="Times New Roman" panose="02020603050405020304" pitchFamily="18" charset="0"/>
              </a:rPr>
              <a:t>Influencia en conceptos de Dios como ser.</a:t>
            </a:r>
          </a:p>
        </p:txBody>
      </p:sp>
      <p:pic>
        <p:nvPicPr>
          <p:cNvPr id="4" name="Picture 3">
            <a:extLst>
              <a:ext uri="{FF2B5EF4-FFF2-40B4-BE49-F238E27FC236}">
                <a16:creationId xmlns:a16="http://schemas.microsoft.com/office/drawing/2014/main" id="{B3C07CF4-A9C3-90B1-D3C5-4D7E51D7A630}"/>
              </a:ext>
            </a:extLst>
          </p:cNvPr>
          <p:cNvPicPr>
            <a:picLocks noChangeAspect="1"/>
          </p:cNvPicPr>
          <p:nvPr/>
        </p:nvPicPr>
        <p:blipFill>
          <a:blip r:embed="rId3"/>
          <a:stretch>
            <a:fillRect/>
          </a:stretch>
        </p:blipFill>
        <p:spPr>
          <a:xfrm>
            <a:off x="4010547" y="4281083"/>
            <a:ext cx="4356100" cy="2451100"/>
          </a:xfrm>
          <a:prstGeom prst="rect">
            <a:avLst/>
          </a:prstGeom>
        </p:spPr>
      </p:pic>
      <p:sp>
        <p:nvSpPr>
          <p:cNvPr id="5" name="Rectangle 4">
            <a:extLst>
              <a:ext uri="{FF2B5EF4-FFF2-40B4-BE49-F238E27FC236}">
                <a16:creationId xmlns:a16="http://schemas.microsoft.com/office/drawing/2014/main" id="{3F7E7FBD-712F-F597-88B0-0A2A0BFDE8F7}"/>
              </a:ext>
            </a:extLst>
          </p:cNvPr>
          <p:cNvSpPr/>
          <p:nvPr/>
        </p:nvSpPr>
        <p:spPr>
          <a:xfrm>
            <a:off x="9932636"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5164" y="534439"/>
            <a:ext cx="7772400" cy="1609344"/>
          </a:xfrm>
        </p:spPr>
        <p:txBody>
          <a:bodyPr>
            <a:normAutofit/>
          </a:bodyPr>
          <a:lstStyle/>
          <a:p>
            <a:r>
              <a:rPr lang="es-ES_tradnl" sz="4000" b="1" dirty="0">
                <a:latin typeface="Times New Roman" panose="02020603050405020304" pitchFamily="18" charset="0"/>
                <a:cs typeface="Times New Roman" panose="02020603050405020304" pitchFamily="18" charset="0"/>
              </a:rPr>
              <a:t>Pitágoras</a:t>
            </a:r>
          </a:p>
        </p:txBody>
      </p:sp>
      <p:sp>
        <p:nvSpPr>
          <p:cNvPr id="3" name="Content Placeholder 2"/>
          <p:cNvSpPr>
            <a:spLocks noGrp="1"/>
          </p:cNvSpPr>
          <p:nvPr>
            <p:ph idx="1"/>
          </p:nvPr>
        </p:nvSpPr>
        <p:spPr>
          <a:xfrm>
            <a:off x="654051" y="2029656"/>
            <a:ext cx="7772400" cy="4050792"/>
          </a:xfrm>
        </p:spPr>
        <p:txBody>
          <a:bodyPr>
            <a:normAutofit/>
          </a:bodyPr>
          <a:lstStyle/>
          <a:p>
            <a:r>
              <a:rPr lang="es-ES_tradnl" sz="3400" b="1" dirty="0" err="1">
                <a:latin typeface="Times New Roman" panose="02020603050405020304" pitchFamily="18" charset="0"/>
                <a:cs typeface="Times New Roman" panose="02020603050405020304" pitchFamily="18" charset="0"/>
              </a:rPr>
              <a:t>Arjé</a:t>
            </a:r>
            <a:r>
              <a:rPr lang="es-ES_tradnl" sz="3400" b="1" dirty="0">
                <a:latin typeface="Times New Roman" panose="02020603050405020304" pitchFamily="18" charset="0"/>
                <a:cs typeface="Times New Roman" panose="02020603050405020304" pitchFamily="18" charset="0"/>
              </a:rPr>
              <a:t>: los números.</a:t>
            </a:r>
          </a:p>
          <a:p>
            <a:r>
              <a:rPr lang="es-ES_tradnl" sz="3400" b="1" dirty="0">
                <a:latin typeface="Times New Roman" panose="02020603050405020304" pitchFamily="18" charset="0"/>
                <a:cs typeface="Times New Roman" panose="02020603050405020304" pitchFamily="18" charset="0"/>
              </a:rPr>
              <a:t>Orden matemático del cosmos.</a:t>
            </a:r>
          </a:p>
          <a:p>
            <a:r>
              <a:rPr lang="es-ES_tradnl" sz="3400" b="1" dirty="0">
                <a:latin typeface="Times New Roman" panose="02020603050405020304" pitchFamily="18" charset="0"/>
                <a:cs typeface="Times New Roman" panose="02020603050405020304" pitchFamily="18" charset="0"/>
              </a:rPr>
              <a:t>Teología: armonía universal.</a:t>
            </a:r>
          </a:p>
          <a:p>
            <a:r>
              <a:rPr lang="es-ES_tradnl" sz="3400" b="1" dirty="0">
                <a:latin typeface="Times New Roman" panose="02020603050405020304" pitchFamily="18" charset="0"/>
                <a:cs typeface="Times New Roman" panose="02020603050405020304" pitchFamily="18" charset="0"/>
              </a:rPr>
              <a:t>Creencia en la inmortalidad del alma.</a:t>
            </a:r>
          </a:p>
        </p:txBody>
      </p:sp>
      <p:pic>
        <p:nvPicPr>
          <p:cNvPr id="4" name="Picture 3">
            <a:extLst>
              <a:ext uri="{FF2B5EF4-FFF2-40B4-BE49-F238E27FC236}">
                <a16:creationId xmlns:a16="http://schemas.microsoft.com/office/drawing/2014/main" id="{6DBDE98E-DC6A-685C-49CC-1313CDCCA535}"/>
              </a:ext>
            </a:extLst>
          </p:cNvPr>
          <p:cNvPicPr>
            <a:picLocks noChangeAspect="1"/>
          </p:cNvPicPr>
          <p:nvPr/>
        </p:nvPicPr>
        <p:blipFill>
          <a:blip r:embed="rId3"/>
          <a:stretch>
            <a:fillRect/>
          </a:stretch>
        </p:blipFill>
        <p:spPr>
          <a:xfrm>
            <a:off x="8426450" y="2631230"/>
            <a:ext cx="3221181" cy="3449218"/>
          </a:xfrm>
          <a:prstGeom prst="rect">
            <a:avLst/>
          </a:prstGeom>
        </p:spPr>
      </p:pic>
      <p:sp>
        <p:nvSpPr>
          <p:cNvPr id="5" name="Rectangle 4">
            <a:extLst>
              <a:ext uri="{FF2B5EF4-FFF2-40B4-BE49-F238E27FC236}">
                <a16:creationId xmlns:a16="http://schemas.microsoft.com/office/drawing/2014/main" id="{58B33969-0690-42A0-B6EC-F88D08319B44}"/>
              </a:ext>
            </a:extLst>
          </p:cNvPr>
          <p:cNvSpPr/>
          <p:nvPr/>
        </p:nvSpPr>
        <p:spPr>
          <a:xfrm>
            <a:off x="9947564" y="0"/>
            <a:ext cx="2244436" cy="230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{28FBDFDF-B91F-9448-98BD-FD06980C0D9D}tf10001119</Template>
  <TotalTime>2003</TotalTime>
  <Words>2012</Words>
  <Application>Microsoft Macintosh PowerPoint</Application>
  <PresentationFormat>Widescreen</PresentationFormat>
  <Paragraphs>262</Paragraphs>
  <Slides>55</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Gill Sans MT</vt:lpstr>
      <vt:lpstr>Google Sans</vt:lpstr>
      <vt:lpstr>Times New Roman</vt:lpstr>
      <vt:lpstr>Gallery</vt:lpstr>
      <vt:lpstr>Filósofos Presocráticos </vt:lpstr>
      <vt:lpstr>¿Quiénes fueron los  presocráticos?</vt:lpstr>
      <vt:lpstr>Importancia para la teología</vt:lpstr>
      <vt:lpstr>Tales de Mileto</vt:lpstr>
      <vt:lpstr>Anaximandro</vt:lpstr>
      <vt:lpstr>Anaxímenes</vt:lpstr>
      <vt:lpstr>Heráclito</vt:lpstr>
      <vt:lpstr>Parménides</vt:lpstr>
      <vt:lpstr>Pitágoras</vt:lpstr>
      <vt:lpstr>Empédocles</vt:lpstr>
      <vt:lpstr>Anaxágoras</vt:lpstr>
      <vt:lpstr>Demócrito</vt:lpstr>
      <vt:lpstr>Conclusión teológica</vt:lpstr>
      <vt:lpstr>Los sofistas, Sócrates,  y Platón </vt:lpstr>
      <vt:lpstr>Contexto histórico</vt:lpstr>
      <vt:lpstr>¿Quiénes eran los sofistas?</vt:lpstr>
      <vt:lpstr>Creencias de los sofistas</vt:lpstr>
      <vt:lpstr>Teología de los sofistas</vt:lpstr>
      <vt:lpstr>Principales sofistas</vt:lpstr>
      <vt:lpstr>sócrates ¿Quién fue Sócrates?</vt:lpstr>
      <vt:lpstr>Pensamiento de Sócrates</vt:lpstr>
      <vt:lpstr>Pensamiento de Sócrates</vt:lpstr>
      <vt:lpstr>Pensamiento de Sócrates</vt:lpstr>
      <vt:lpstr>Pensamiento de Sócrates</vt:lpstr>
      <vt:lpstr>Pensamiento de Sócrates</vt:lpstr>
      <vt:lpstr>PowerPoint Presentation</vt:lpstr>
      <vt:lpstr>Ejemplo #1 de la Mayéutica</vt:lpstr>
      <vt:lpstr>Ejemplo #2 de la Mayéutica</vt:lpstr>
      <vt:lpstr>Teología en Sócrates</vt:lpstr>
      <vt:lpstr>Conflicto con los sofistas</vt:lpstr>
      <vt:lpstr>Importancia teológica</vt:lpstr>
      <vt:lpstr>SU MUERTE:</vt:lpstr>
      <vt:lpstr>SU MUERTE:</vt:lpstr>
      <vt:lpstr>SU MUERTE:</vt:lpstr>
      <vt:lpstr>Platón</vt:lpstr>
      <vt:lpstr>Platón</vt:lpstr>
      <vt:lpstr>Teología en Platón</vt:lpstr>
      <vt:lpstr>Teología en Platón</vt:lpstr>
      <vt:lpstr>PowerPoint Presentation</vt:lpstr>
      <vt:lpstr>¿Qué es la antropología platónica?</vt:lpstr>
      <vt:lpstr>Dualismo Platónico</vt:lpstr>
      <vt:lpstr>El cuerpo según Platón</vt:lpstr>
      <vt:lpstr>El alma según Platón</vt:lpstr>
      <vt:lpstr>Las tres partes del alma</vt:lpstr>
      <vt:lpstr>El mito del carro alado</vt:lpstr>
      <vt:lpstr>La teoría de la reminiscencia</vt:lpstr>
      <vt:lpstr>La inmortalidad del alma</vt:lpstr>
      <vt:lpstr>Ética y antropología</vt:lpstr>
      <vt:lpstr>Política y Justicia: LA REPUBLICA</vt:lpstr>
      <vt:lpstr>Política y Justica: LA REPUBLICA</vt:lpstr>
      <vt:lpstr>Política y Justica: LA REPUBLICA</vt:lpstr>
      <vt:lpstr>EL MITO DE LAS CAVERNAS</vt:lpstr>
      <vt:lpstr>EL MITO DE LAS CAVERNAS</vt:lpstr>
      <vt:lpstr>Finalmente en cuanto a platón:</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Alexis Taveras Cabrera</dc:creator>
  <cp:lastModifiedBy>Alexis Taveras Cabrera</cp:lastModifiedBy>
  <cp:revision>4</cp:revision>
  <dcterms:created xsi:type="dcterms:W3CDTF">2026-05-11T15:59:22Z</dcterms:created>
  <dcterms:modified xsi:type="dcterms:W3CDTF">2026-05-16T00:04:33Z</dcterms:modified>
</cp:coreProperties>
</file>