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Play"/>
      <p:regular r:id="rId14"/>
      <p:bold r:id="rId15"/>
    </p:embeddedFont>
    <p:embeddedFont>
      <p:font typeface="Arial Narrow"/>
      <p:regular r:id="rId16"/>
      <p:bold r:id="rId17"/>
      <p:italic r:id="rId18"/>
      <p:boldItalic r:id="rId19"/>
    </p:embeddedFont>
    <p:embeddedFont>
      <p:font typeface="Francois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ancoisOn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bold.fntdata"/><Relationship Id="rId14" Type="http://schemas.openxmlformats.org/officeDocument/2006/relationships/font" Target="fonts/Play-regular.fntdata"/><Relationship Id="rId17" Type="http://schemas.openxmlformats.org/officeDocument/2006/relationships/font" Target="fonts/ArialNarrow-bold.fntdata"/><Relationship Id="rId16" Type="http://schemas.openxmlformats.org/officeDocument/2006/relationships/font" Target="fonts/ArialNarrow-regular.fntdata"/><Relationship Id="rId5" Type="http://schemas.openxmlformats.org/officeDocument/2006/relationships/slide" Target="slides/slide1.xml"/><Relationship Id="rId19" Type="http://schemas.openxmlformats.org/officeDocument/2006/relationships/font" Target="fonts/ArialNarrow-bold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ee6c0411c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ee6c0411c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eee6c0411c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ee6c0411c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ee6c0411c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eee6c0411c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d43f23d8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fd43f23d8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fd43f23d83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d2e5802a9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d2e5802a9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fd2e5802a9_0_2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mailto:callejas.tavo3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https://drive.google.com/file/d/1vY0nrRfFqoNOmuu2Lv238BFxyPcaTebf/view?usp=drive_link" TargetMode="External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>
            <p:ph type="ctrTitle"/>
          </p:nvPr>
        </p:nvSpPr>
        <p:spPr>
          <a:xfrm>
            <a:off x="777800" y="603750"/>
            <a:ext cx="5368500" cy="22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s-ES" sz="4300">
                <a:solidFill>
                  <a:srgbClr val="0B5394"/>
                </a:solidFill>
              </a:rPr>
              <a:t>MENTORÍA DE ESCRITURA E INVESTIGACIÓN</a:t>
            </a:r>
            <a:endParaRPr b="1" sz="4300">
              <a:solidFill>
                <a:srgbClr val="0B5394"/>
              </a:solidFill>
            </a:endParaRPr>
          </a:p>
        </p:txBody>
      </p:sp>
      <p:sp>
        <p:nvSpPr>
          <p:cNvPr id="91" name="Google Shape;91;p13"/>
          <p:cNvSpPr/>
          <p:nvPr/>
        </p:nvSpPr>
        <p:spPr>
          <a:xfrm flipH="1" rot="10800000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0F4861"/>
              </a:gs>
            </a:gsLst>
            <a:lin ang="6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0">
                <a:srgbClr val="0A3041">
                  <a:alpha val="0"/>
                </a:srgbClr>
              </a:gs>
              <a:gs pos="39000">
                <a:srgbClr val="0A3041">
                  <a:alpha val="0"/>
                </a:srgbClr>
              </a:gs>
              <a:gs pos="100000">
                <a:srgbClr val="000000">
                  <a:alpha val="71764"/>
                </a:srgbClr>
              </a:gs>
            </a:gsLst>
            <a:lin ang="17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82300" y="4541275"/>
            <a:ext cx="63066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ES">
                <a:solidFill>
                  <a:srgbClr val="FFFFFF"/>
                </a:solidFill>
              </a:rPr>
              <a:t>GEN 050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ES">
                <a:solidFill>
                  <a:srgbClr val="FFFFFF"/>
                </a:solidFill>
              </a:rPr>
              <a:t>PROFESOR</a:t>
            </a:r>
            <a:r>
              <a:rPr lang="es-ES">
                <a:solidFill>
                  <a:srgbClr val="FFFFFF"/>
                </a:solidFill>
              </a:rPr>
              <a:t>: GUSTAVO CALLEJAS, MA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867" y="463404"/>
            <a:ext cx="5027101" cy="555319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2745"/>
                </a:srgbClr>
              </a:gs>
              <a:gs pos="79000">
                <a:srgbClr val="0F4861">
                  <a:alpha val="21960"/>
                </a:srgbClr>
              </a:gs>
              <a:gs pos="100000">
                <a:srgbClr val="0F4861">
                  <a:alpha val="21960"/>
                </a:srgbClr>
              </a:gs>
            </a:gsLst>
            <a:lin ang="21593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0" y="806470"/>
            <a:ext cx="7903723" cy="0"/>
          </a:xfrm>
          <a:prstGeom prst="straightConnector1">
            <a:avLst/>
          </a:prstGeom>
          <a:noFill/>
          <a:ln cap="sq" cmpd="sng" w="254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04" name="Google Shape;104;p14"/>
          <p:cNvSpPr txBox="1"/>
          <p:nvPr/>
        </p:nvSpPr>
        <p:spPr>
          <a:xfrm>
            <a:off x="307325" y="806475"/>
            <a:ext cx="574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</a:rPr>
              <a:t>PROF. GUSTAVO CALLEJAS</a:t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50" y="1422075"/>
            <a:ext cx="4938953" cy="49389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5677250" y="1422075"/>
            <a:ext cx="6103500" cy="45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24 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años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 de casado</a:t>
            </a:r>
            <a:endParaRPr sz="28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Me encanta cocinar.</a:t>
            </a:r>
            <a:endParaRPr sz="28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Asociado en Ministerio </a:t>
            </a:r>
            <a:r>
              <a:rPr i="1" lang="es-ES" sz="22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LABI COLLEGE</a:t>
            </a:r>
            <a:endParaRPr i="1" sz="22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Licenciatura en 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Teología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. </a:t>
            </a:r>
            <a:r>
              <a:rPr i="1" lang="es-ES" sz="22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LATS</a:t>
            </a:r>
            <a:endParaRPr i="1" sz="22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Maestría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 de artes en liderazgo </a:t>
            </a:r>
            <a:r>
              <a:rPr i="1" lang="es-ES" sz="22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LPU</a:t>
            </a:r>
            <a:endParaRPr i="1" sz="22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Decano  y 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profesor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académico</a:t>
            </a: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 </a:t>
            </a:r>
            <a:r>
              <a:rPr i="1"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EFMC</a:t>
            </a:r>
            <a:endParaRPr i="1" sz="28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 Pastor en Iglesia casa de su presencia, Ontario, CA. </a:t>
            </a:r>
            <a:endParaRPr sz="28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ancois One"/>
              <a:buChar char="●"/>
            </a:pPr>
            <a:r>
              <a:rPr lang="es-ES" sz="28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Mail: </a:t>
            </a:r>
            <a:r>
              <a:rPr lang="es-ES" sz="2600" u="sng">
                <a:solidFill>
                  <a:schemeClr val="hlink"/>
                </a:solidFill>
                <a:latin typeface="Francois One"/>
                <a:ea typeface="Francois One"/>
                <a:cs typeface="Francois One"/>
                <a:sym typeface="Francois One"/>
                <a:hlinkClick r:id="rId4"/>
              </a:rPr>
              <a:t>callejas.tavo3@gmail.com</a:t>
            </a:r>
            <a:endParaRPr sz="26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Francois One"/>
              <a:buChar char="●"/>
            </a:pPr>
            <a:r>
              <a:rPr lang="es-ES" sz="2600">
                <a:solidFill>
                  <a:schemeClr val="dk1"/>
                </a:solidFill>
                <a:latin typeface="Francois One"/>
                <a:ea typeface="Francois One"/>
                <a:cs typeface="Francois One"/>
                <a:sym typeface="Francois One"/>
              </a:rPr>
              <a:t>Phone: 626-465 9610</a:t>
            </a:r>
            <a:endParaRPr sz="26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7620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>
            <a:off x="599215" y="1418842"/>
            <a:ext cx="52482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4271"/>
              <a:buFont typeface="Calibri"/>
              <a:buNone/>
            </a:pPr>
            <a:r>
              <a:rPr b="1" lang="es-ES" sz="4577">
                <a:solidFill>
                  <a:schemeClr val="lt1"/>
                </a:solidFill>
              </a:rPr>
              <a:t>Valores de EFMC</a:t>
            </a:r>
            <a:br>
              <a:rPr lang="es-ES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400">
              <a:solidFill>
                <a:schemeClr val="lt1"/>
              </a:solidFill>
            </a:endParaRPr>
          </a:p>
        </p:txBody>
      </p:sp>
      <p:grpSp>
        <p:nvGrpSpPr>
          <p:cNvPr id="114" name="Google Shape;114;p15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15" name="Google Shape;115;p15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501000" y="2372725"/>
            <a:ext cx="8127600" cy="4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Narrow"/>
              <a:buAutoNum type="arabicPeriod"/>
            </a:pPr>
            <a:r>
              <a:rPr b="1" lang="es-ES" sz="2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Biblia</a:t>
            </a:r>
            <a:endParaRPr b="1" sz="2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Es la autoridad en materia de fe.</a:t>
            </a:r>
            <a:endParaRPr b="1"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Narrow"/>
              <a:buAutoNum type="arabicPeriod"/>
            </a:pPr>
            <a:r>
              <a:rPr b="1" lang="es-ES" sz="2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Tradición</a:t>
            </a:r>
            <a:endParaRPr b="1" sz="2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Como vemos la doctrina a través del prisma histórico ya que esto nos proporciona perspectiva y contexto para entender la Biblia. </a:t>
            </a:r>
            <a:endParaRPr b="1"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Narrow"/>
              <a:buAutoNum type="arabicPeriod"/>
            </a:pPr>
            <a:r>
              <a:rPr b="1" lang="es-ES" sz="2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Razón</a:t>
            </a:r>
            <a:endParaRPr b="1" sz="2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Como podemos analizarla a través de la cosmovisión presente. </a:t>
            </a:r>
            <a:endParaRPr b="1" sz="2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 Narrow"/>
              <a:buAutoNum type="arabicPeriod"/>
            </a:pPr>
            <a:r>
              <a:rPr b="1" lang="es-ES" sz="27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Experiencia</a:t>
            </a:r>
            <a:endParaRPr b="1" sz="27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Como se </a:t>
            </a: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experimenta</a:t>
            </a: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la doctrina o el </a:t>
            </a: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fenómeno</a:t>
            </a:r>
            <a:r>
              <a:rPr b="1" lang="es-ES" sz="2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tratado.</a:t>
            </a:r>
            <a:r>
              <a:rPr b="1" lang="es-ES" sz="3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sz="3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18" name="Google Shape;118;p15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19" name="Google Shape;119;p15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800" y="377900"/>
            <a:ext cx="3019599" cy="3019599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2627700" y="221850"/>
            <a:ext cx="60009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es-ES" sz="31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MENTORÍA DE ESCRITURA E INVESTIGACIÓN</a:t>
            </a:r>
            <a:endParaRPr b="1" sz="31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 rot="-4995232">
            <a:off x="691211" y="1492731"/>
            <a:ext cx="2987988" cy="2987988"/>
          </a:xfrm>
          <a:prstGeom prst="arc">
            <a:avLst>
              <a:gd fmla="val 14455503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>
            <p:ph type="ctrTitle"/>
          </p:nvPr>
        </p:nvSpPr>
        <p:spPr>
          <a:xfrm>
            <a:off x="1067525" y="2863363"/>
            <a:ext cx="63081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lay"/>
              <a:buNone/>
            </a:pPr>
            <a:r>
              <a:rPr lang="es-ES" sz="4200">
                <a:solidFill>
                  <a:srgbClr val="FFFFFF"/>
                </a:solidFill>
              </a:rPr>
              <a:t>Como seres humanos Dios nos ha dado la </a:t>
            </a:r>
            <a:r>
              <a:rPr lang="es-ES" sz="4200">
                <a:solidFill>
                  <a:srgbClr val="FFFFFF"/>
                </a:solidFill>
              </a:rPr>
              <a:t>capacidad</a:t>
            </a:r>
            <a:r>
              <a:rPr lang="es-ES" sz="4200">
                <a:solidFill>
                  <a:srgbClr val="FFFFFF"/>
                </a:solidFill>
              </a:rPr>
              <a:t> de razonar, pensar y juzgar para mejorar las cosas.  </a:t>
            </a:r>
            <a:endParaRPr sz="6900"/>
          </a:p>
        </p:txBody>
      </p:sp>
      <p:sp>
        <p:nvSpPr>
          <p:cNvPr id="134" name="Google Shape;134;p16"/>
          <p:cNvSpPr/>
          <p:nvPr/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7813872" y="3116072"/>
            <a:ext cx="4378128" cy="3741928"/>
          </a:xfrm>
          <a:custGeom>
            <a:rect b="b" l="l" r="r" t="t"/>
            <a:pathLst>
              <a:path extrusionOk="0" h="3741928" w="43781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1155CC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499731" y="1"/>
            <a:ext cx="4208478" cy="3678281"/>
          </a:xfrm>
          <a:custGeom>
            <a:rect b="b" l="l" r="r" t="t"/>
            <a:pathLst>
              <a:path extrusionOk="0" h="3678281" w="4208478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624" y="270180"/>
            <a:ext cx="2452690" cy="2709367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2625" y="4496525"/>
            <a:ext cx="3706752" cy="20850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17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48" name="Google Shape;148;p17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10428505" y="5987007"/>
            <a:ext cx="1054458" cy="469685"/>
            <a:chOff x="9841624" y="4115729"/>
            <a:chExt cx="602169" cy="268223"/>
          </a:xfrm>
        </p:grpSpPr>
        <p:sp>
          <p:nvSpPr>
            <p:cNvPr id="151" name="Google Shape;151;p17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7"/>
          <p:cNvSpPr txBox="1"/>
          <p:nvPr/>
        </p:nvSpPr>
        <p:spPr>
          <a:xfrm>
            <a:off x="5477675" y="2105500"/>
            <a:ext cx="6262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500">
                <a:solidFill>
                  <a:schemeClr val="lt1"/>
                </a:solidFill>
              </a:rPr>
              <a:t>Escritura:</a:t>
            </a:r>
            <a:endParaRPr b="1" sz="3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>
                <a:solidFill>
                  <a:schemeClr val="lt1"/>
                </a:solidFill>
              </a:rPr>
              <a:t>Para poder escribir bien se </a:t>
            </a:r>
            <a:r>
              <a:rPr lang="es-ES" sz="3500">
                <a:solidFill>
                  <a:schemeClr val="lt1"/>
                </a:solidFill>
              </a:rPr>
              <a:t>necesitan</a:t>
            </a:r>
            <a:r>
              <a:rPr lang="es-ES" sz="3500">
                <a:solidFill>
                  <a:schemeClr val="lt1"/>
                </a:solidFill>
              </a:rPr>
              <a:t> normas, reglas, </a:t>
            </a:r>
            <a:r>
              <a:rPr lang="es-ES" sz="3500">
                <a:solidFill>
                  <a:schemeClr val="lt1"/>
                </a:solidFill>
              </a:rPr>
              <a:t>gramática</a:t>
            </a:r>
            <a:r>
              <a:rPr lang="es-ES" sz="3500">
                <a:solidFill>
                  <a:schemeClr val="lt1"/>
                </a:solidFill>
              </a:rPr>
              <a:t>, </a:t>
            </a:r>
            <a:r>
              <a:rPr lang="es-ES" sz="3500">
                <a:solidFill>
                  <a:schemeClr val="lt1"/>
                </a:solidFill>
              </a:rPr>
              <a:t>ortografía.</a:t>
            </a:r>
            <a:r>
              <a:rPr lang="es-ES" sz="3500">
                <a:solidFill>
                  <a:schemeClr val="lt1"/>
                </a:solidFill>
              </a:rPr>
              <a:t>Todo con el fin de emplear bien el lenguaje escrito.  </a:t>
            </a:r>
            <a:endParaRPr sz="3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2107850" y="612500"/>
            <a:ext cx="89247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lt1"/>
                </a:solidFill>
              </a:rPr>
              <a:t>CONSIDERACIONES</a:t>
            </a:r>
            <a:r>
              <a:rPr b="1" lang="es-ES" sz="3600">
                <a:solidFill>
                  <a:schemeClr val="lt1"/>
                </a:solidFill>
              </a:rPr>
              <a:t> SOBRE LA ESCRITURA Y LA </a:t>
            </a:r>
            <a:r>
              <a:rPr b="1" lang="es-ES" sz="3600">
                <a:solidFill>
                  <a:schemeClr val="lt1"/>
                </a:solidFill>
              </a:rPr>
              <a:t>INVESTIGACIÓN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650" y="2939825"/>
            <a:ext cx="2566800" cy="19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18"/>
          <p:cNvGrpSpPr/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</p:grpSpPr>
        <p:sp>
          <p:nvSpPr>
            <p:cNvPr id="166" name="Google Shape;166;p18"/>
            <p:cNvSpPr/>
            <p:nvPr/>
          </p:nvSpPr>
          <p:spPr>
            <a:xfrm>
              <a:off x="0" y="377893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0" y="817628"/>
              <a:ext cx="1861854" cy="277779"/>
            </a:xfrm>
            <a:custGeom>
              <a:rect b="b" l="l" r="r" t="t"/>
              <a:pathLst>
                <a:path extrusionOk="0" h="277779" w="1861854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33200" y="2295675"/>
            <a:ext cx="7800000" cy="44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2600">
                <a:solidFill>
                  <a:schemeClr val="lt1"/>
                </a:solidFill>
              </a:rPr>
              <a:t>Investigación académica:</a:t>
            </a:r>
            <a:endParaRPr b="1" sz="2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lt1"/>
                </a:solidFill>
              </a:rPr>
              <a:t>Es un método de estudio que mediante el análisis de toda la evidencia disponible sobre un problema definido, proporciona una solución a una interrogante. (Weber, 2009)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100">
                <a:solidFill>
                  <a:schemeClr val="lt1"/>
                </a:solidFill>
              </a:rPr>
              <a:t>La investigación es un conjunto de procesos sistemáticos, críticos y empíricos que se aplican al estudio de un fenómeno o problema.  (Sampieri, 2014)</a:t>
            </a:r>
            <a:endParaRPr sz="2100">
              <a:solidFill>
                <a:schemeClr val="lt1"/>
              </a:solidFill>
            </a:endParaRPr>
          </a:p>
          <a:p>
            <a:pPr indent="-279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grpSp>
        <p:nvGrpSpPr>
          <p:cNvPr id="169" name="Google Shape;169;p18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170" name="Google Shape;170;p18"/>
            <p:cNvSpPr/>
            <p:nvPr/>
          </p:nvSpPr>
          <p:spPr>
            <a:xfrm>
              <a:off x="9841624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9941445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0041267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10141090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10240911" y="4115729"/>
              <a:ext cx="202882" cy="268223"/>
            </a:xfrm>
            <a:custGeom>
              <a:rect b="b" l="l" r="r" t="t"/>
              <a:pathLst>
                <a:path extrusionOk="0" h="268223" w="202882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Google Shape;175;p18"/>
          <p:cNvSpPr txBox="1"/>
          <p:nvPr/>
        </p:nvSpPr>
        <p:spPr>
          <a:xfrm>
            <a:off x="2179475" y="377900"/>
            <a:ext cx="8369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3600">
                <a:solidFill>
                  <a:schemeClr val="lt1"/>
                </a:solidFill>
              </a:rPr>
              <a:t>CONSIDERACIONES SOBRE LA ESCRITURA Y LA INVESTIGACIÓN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023" y="2295675"/>
            <a:ext cx="3348651" cy="236835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5" name="Google Shape;185;p19"/>
          <p:cNvSpPr/>
          <p:nvPr/>
        </p:nvSpPr>
        <p:spPr>
          <a:xfrm rot="-4995232">
            <a:off x="691211" y="1492731"/>
            <a:ext cx="2987988" cy="2987988"/>
          </a:xfrm>
          <a:prstGeom prst="arc">
            <a:avLst>
              <a:gd fmla="val 14455503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 txBox="1"/>
          <p:nvPr>
            <p:ph type="ctrTitle"/>
          </p:nvPr>
        </p:nvSpPr>
        <p:spPr>
          <a:xfrm>
            <a:off x="0" y="-328125"/>
            <a:ext cx="4481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Play"/>
              <a:buNone/>
            </a:pPr>
            <a:r>
              <a:rPr lang="es-ES" sz="4200">
                <a:solidFill>
                  <a:srgbClr val="FFFFFF"/>
                </a:solidFill>
              </a:rPr>
              <a:t>Base </a:t>
            </a:r>
            <a:r>
              <a:rPr lang="es-ES" sz="4200">
                <a:solidFill>
                  <a:srgbClr val="FFFFFF"/>
                </a:solidFill>
              </a:rPr>
              <a:t>bíblica</a:t>
            </a:r>
            <a:r>
              <a:rPr lang="es-ES" sz="4200">
                <a:solidFill>
                  <a:srgbClr val="FFFFFF"/>
                </a:solidFill>
              </a:rPr>
              <a:t> para la </a:t>
            </a:r>
            <a:r>
              <a:rPr lang="es-ES" sz="4200">
                <a:solidFill>
                  <a:srgbClr val="FFFFFF"/>
                </a:solidFill>
              </a:rPr>
              <a:t>investigación</a:t>
            </a:r>
            <a:r>
              <a:rPr lang="es-ES" sz="4200">
                <a:solidFill>
                  <a:srgbClr val="FFFFFF"/>
                </a:solidFill>
              </a:rPr>
              <a:t> </a:t>
            </a:r>
            <a:r>
              <a:rPr lang="es-ES" sz="4200">
                <a:solidFill>
                  <a:srgbClr val="FFFFFF"/>
                </a:solidFill>
              </a:rPr>
              <a:t> </a:t>
            </a:r>
            <a:endParaRPr sz="6900"/>
          </a:p>
        </p:txBody>
      </p:sp>
      <p:sp>
        <p:nvSpPr>
          <p:cNvPr id="187" name="Google Shape;187;p19"/>
          <p:cNvSpPr/>
          <p:nvPr/>
        </p:nvSpPr>
        <p:spPr>
          <a:xfrm>
            <a:off x="4782769" y="1"/>
            <a:ext cx="4208478" cy="3678281"/>
          </a:xfrm>
          <a:custGeom>
            <a:rect b="b" l="l" r="r" t="t"/>
            <a:pathLst>
              <a:path extrusionOk="0" h="3678281" w="4208478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1461" y="312455"/>
            <a:ext cx="2451091" cy="2710473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9" name="Google Shape;189;p19"/>
          <p:cNvSpPr/>
          <p:nvPr/>
        </p:nvSpPr>
        <p:spPr>
          <a:xfrm>
            <a:off x="10895976" y="2130090"/>
            <a:ext cx="457800" cy="445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7813872" y="3116072"/>
            <a:ext cx="4378128" cy="3741928"/>
          </a:xfrm>
          <a:custGeom>
            <a:rect b="b" l="l" r="r" t="t"/>
            <a:pathLst>
              <a:path extrusionOk="0" h="3741928" w="43781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1155CC"/>
              </a:solidFill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1938600" y="2457863"/>
            <a:ext cx="25428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lt1"/>
                </a:solidFill>
              </a:rPr>
              <a:t>Lucas 1:1-4</a:t>
            </a:r>
            <a:endParaRPr b="1" sz="2800">
              <a:solidFill>
                <a:schemeClr val="lt1"/>
              </a:solidFill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200475" y="3510075"/>
            <a:ext cx="7311300" cy="3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lt1"/>
                </a:solidFill>
              </a:rPr>
              <a:t>•1 </a:t>
            </a:r>
            <a:r>
              <a:rPr lang="es-ES" sz="1800">
                <a:solidFill>
                  <a:schemeClr val="lt1"/>
                </a:solidFill>
              </a:rPr>
              <a:t> Puesto que ya muchos han tratado de poner en orden la historia de las cosas que entre nosotros han sido </a:t>
            </a:r>
            <a:r>
              <a:rPr lang="es-ES" sz="1800">
                <a:solidFill>
                  <a:schemeClr val="lt1"/>
                </a:solidFill>
              </a:rPr>
              <a:t>ciertisimas</a:t>
            </a:r>
            <a:r>
              <a:rPr lang="es-ES" sz="1800">
                <a:solidFill>
                  <a:schemeClr val="lt1"/>
                </a:solidFill>
              </a:rPr>
              <a:t>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lt1"/>
                </a:solidFill>
              </a:rPr>
              <a:t>•2</a:t>
            </a:r>
            <a:r>
              <a:rPr lang="es-ES" sz="1800">
                <a:solidFill>
                  <a:schemeClr val="lt1"/>
                </a:solidFill>
              </a:rPr>
              <a:t> tal como nos lo enseñaron los que desde el principio lo vieron con sus ojos, y fueron ministros de la palabra,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ES" sz="1800">
                <a:solidFill>
                  <a:schemeClr val="lt1"/>
                </a:solidFill>
              </a:rPr>
              <a:t>•3</a:t>
            </a:r>
            <a:r>
              <a:rPr lang="es-ES" sz="1800">
                <a:solidFill>
                  <a:schemeClr val="lt1"/>
                </a:solidFill>
              </a:rPr>
              <a:t> me ha parecido también a mí, después de haber i</a:t>
            </a:r>
            <a:r>
              <a:rPr b="1" lang="es-ES" sz="1800">
                <a:solidFill>
                  <a:schemeClr val="lt1"/>
                </a:solidFill>
              </a:rPr>
              <a:t>nvestigado</a:t>
            </a:r>
            <a:r>
              <a:rPr lang="es-ES" sz="1800">
                <a:solidFill>
                  <a:schemeClr val="lt1"/>
                </a:solidFill>
              </a:rPr>
              <a:t> con </a:t>
            </a:r>
            <a:r>
              <a:rPr b="1" lang="es-ES" sz="1800">
                <a:solidFill>
                  <a:schemeClr val="lt1"/>
                </a:solidFill>
              </a:rPr>
              <a:t>diligencia </a:t>
            </a:r>
            <a:r>
              <a:rPr lang="es-ES" sz="1800">
                <a:solidFill>
                  <a:schemeClr val="lt1"/>
                </a:solidFill>
              </a:rPr>
              <a:t>todas las cosas </a:t>
            </a:r>
            <a:r>
              <a:rPr b="1" lang="es-ES" sz="1800">
                <a:solidFill>
                  <a:schemeClr val="lt1"/>
                </a:solidFill>
              </a:rPr>
              <a:t>desde su origen</a:t>
            </a:r>
            <a:r>
              <a:rPr lang="es-ES" sz="1800">
                <a:solidFill>
                  <a:schemeClr val="lt1"/>
                </a:solidFill>
              </a:rPr>
              <a:t>, </a:t>
            </a:r>
            <a:r>
              <a:rPr b="1" lang="es-ES" sz="1800">
                <a:solidFill>
                  <a:schemeClr val="lt1"/>
                </a:solidFill>
              </a:rPr>
              <a:t>escribirtelas</a:t>
            </a:r>
            <a:r>
              <a:rPr b="1" lang="es-ES" sz="1800">
                <a:solidFill>
                  <a:schemeClr val="lt1"/>
                </a:solidFill>
              </a:rPr>
              <a:t> por orden</a:t>
            </a:r>
            <a:r>
              <a:rPr lang="es-ES" sz="1800">
                <a:solidFill>
                  <a:schemeClr val="lt1"/>
                </a:solidFill>
              </a:rPr>
              <a:t>, oh excelentísimo Teófilo,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>
                <a:solidFill>
                  <a:schemeClr val="lt1"/>
                </a:solidFill>
              </a:rPr>
              <a:t>•</a:t>
            </a:r>
            <a:r>
              <a:rPr b="1" lang="es-ES" sz="1800">
                <a:solidFill>
                  <a:schemeClr val="lt1"/>
                </a:solidFill>
              </a:rPr>
              <a:t>4</a:t>
            </a:r>
            <a:r>
              <a:rPr lang="es-ES" sz="1800">
                <a:solidFill>
                  <a:schemeClr val="lt1"/>
                </a:solidFill>
              </a:rPr>
              <a:t> para que conozcas bien la verdad de las cosas en las cuales has sido instruido.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93" name="Google Shape;1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0302" y="4207025"/>
            <a:ext cx="3318301" cy="22087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750" y="0"/>
            <a:ext cx="5880080" cy="6553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1423350" y="54023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u="sng">
                <a:solidFill>
                  <a:schemeClr val="hlink"/>
                </a:solidFill>
                <a:hlinkClick r:id="rId4"/>
              </a:rPr>
              <a:t>https://drive.google.com/file/d/1vY0nrRfFqoNOmuu2Lv238BFxyPcaTebf/view?usp=drive_link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744025" y="3000288"/>
            <a:ext cx="5046300" cy="21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</a:rPr>
              <a:t>Organigrama del Proyecto 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</a:rPr>
              <a:t>final de </a:t>
            </a:r>
            <a:r>
              <a:rPr b="1" lang="es-ES" sz="3600">
                <a:solidFill>
                  <a:schemeClr val="dk1"/>
                </a:solidFill>
              </a:rPr>
              <a:t>investigación</a:t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202" name="Google Shape;20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9311" y="87705"/>
            <a:ext cx="2451091" cy="2710473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25" y="704550"/>
            <a:ext cx="907732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4662" y="632105"/>
            <a:ext cx="2451091" cy="2710473"/>
          </a:xfrm>
          <a:custGeom>
            <a:rect b="b" l="l" r="r" t="t"/>
            <a:pathLst>
              <a:path extrusionOk="0" h="2677010" w="2833631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2521800" y="3927700"/>
            <a:ext cx="7148400" cy="271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200">
                <a:solidFill>
                  <a:srgbClr val="1155CC"/>
                </a:solidFill>
              </a:rPr>
              <a:t>Semana 2,3,4 y 5</a:t>
            </a:r>
            <a:endParaRPr b="1" sz="52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rgbClr val="1155CC"/>
                </a:solidFill>
              </a:rPr>
              <a:t>MARZO 08 A ABRIL 12</a:t>
            </a:r>
            <a:endParaRPr b="1" sz="22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