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Play"/>
      <p:regular r:id="rId14"/>
      <p:bold r:id="rId15"/>
    </p:embeddedFont>
    <p:embeddedFont>
      <p:font typeface="Arial Narrow"/>
      <p:regular r:id="rId16"/>
      <p:bold r:id="rId17"/>
      <p:italic r:id="rId18"/>
      <p:boldItalic r:id="rId19"/>
    </p:embeddedFont>
    <p:embeddedFont>
      <p:font typeface="Francois One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i6ngu04rp9f8lny6fv+EfvyWxv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rancoisOne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lay-bold.fntdata"/><Relationship Id="rId14" Type="http://schemas.openxmlformats.org/officeDocument/2006/relationships/font" Target="fonts/Play-regular.fntdata"/><Relationship Id="rId17" Type="http://schemas.openxmlformats.org/officeDocument/2006/relationships/font" Target="fonts/ArialNarrow-bold.fntdata"/><Relationship Id="rId16" Type="http://schemas.openxmlformats.org/officeDocument/2006/relationships/font" Target="fonts/ArialNarrow-regular.fntdata"/><Relationship Id="rId5" Type="http://schemas.openxmlformats.org/officeDocument/2006/relationships/slide" Target="slides/slide1.xml"/><Relationship Id="rId19" Type="http://schemas.openxmlformats.org/officeDocument/2006/relationships/font" Target="fonts/ArialNarrow-boldItalic.fntdata"/><Relationship Id="rId6" Type="http://schemas.openxmlformats.org/officeDocument/2006/relationships/slide" Target="slides/slide2.xml"/><Relationship Id="rId18" Type="http://schemas.openxmlformats.org/officeDocument/2006/relationships/font" Target="fonts/ArialNarrow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16b2606d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016b2606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0daa134bfe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0daa134bf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0daa134bfe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0daa134bf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e8f4c0eb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0e8f4c0e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11" y="-10138"/>
            <a:ext cx="1219201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0F4861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156082">
                  <a:alpha val="45490"/>
                </a:srgbClr>
              </a:gs>
              <a:gs pos="100000">
                <a:srgbClr val="156082">
                  <a:alpha val="45490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156082">
                  <a:alpha val="28235"/>
                </a:srgbClr>
              </a:gs>
              <a:gs pos="2000">
                <a:srgbClr val="156082">
                  <a:alpha val="28235"/>
                </a:srgbClr>
              </a:gs>
              <a:gs pos="100000">
                <a:srgbClr val="000000">
                  <a:alpha val="29411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 flipH="1" rot="5400000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3AFE2">
                  <a:alpha val="10588"/>
                </a:srgbClr>
              </a:gs>
              <a:gs pos="100000">
                <a:srgbClr val="43AFE2">
                  <a:alpha val="10588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156082">
                  <a:alpha val="4235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>
            <p:ph idx="1" type="body"/>
          </p:nvPr>
        </p:nvSpPr>
        <p:spPr>
          <a:xfrm>
            <a:off x="4416900" y="4462213"/>
            <a:ext cx="735180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400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52144"/>
              <a:buNone/>
            </a:pPr>
            <a:r>
              <a:rPr b="1" lang="en-US" sz="7671">
                <a:solidFill>
                  <a:srgbClr val="156082"/>
                </a:solidFill>
              </a:rPr>
              <a:t>METODOLOGIA DE INVESTIGACION</a:t>
            </a:r>
            <a:endParaRPr b="1" sz="7671">
              <a:solidFill>
                <a:srgbClr val="156082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42285"/>
              <a:buNone/>
            </a:pPr>
            <a:r>
              <a:rPr b="1" lang="en-US" sz="9459">
                <a:solidFill>
                  <a:srgbClr val="156082"/>
                </a:solidFill>
              </a:rPr>
              <a:t>LITERARIA</a:t>
            </a:r>
            <a:r>
              <a:rPr b="1" lang="en-US" sz="9459">
                <a:solidFill>
                  <a:srgbClr val="156082"/>
                </a:solidFill>
              </a:rPr>
              <a:t>, </a:t>
            </a:r>
            <a:endParaRPr b="1" sz="9459">
              <a:solidFill>
                <a:srgbClr val="156082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42285"/>
              <a:buNone/>
            </a:pPr>
            <a:r>
              <a:rPr b="1" lang="en-US" sz="9459">
                <a:solidFill>
                  <a:srgbClr val="156082"/>
                </a:solidFill>
              </a:rPr>
              <a:t>CUALITATIVA Y CUANTITATIVA</a:t>
            </a:r>
            <a:endParaRPr b="1" sz="9459">
              <a:solidFill>
                <a:srgbClr val="156082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52144"/>
              <a:buNone/>
            </a:pPr>
            <a:r>
              <a:t/>
            </a:r>
            <a:endParaRPr b="1" sz="7671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497"/>
              <a:buNone/>
            </a:pPr>
            <a:r>
              <a:rPr lang="en-US" sz="8101">
                <a:solidFill>
                  <a:schemeClr val="accent2"/>
                </a:solidFill>
                <a:latin typeface="Francois One"/>
                <a:ea typeface="Francois One"/>
                <a:cs typeface="Francois One"/>
                <a:sym typeface="Francois One"/>
              </a:rPr>
              <a:t>MENTORÍA</a:t>
            </a:r>
            <a:r>
              <a:rPr lang="en-US" sz="8101">
                <a:solidFill>
                  <a:schemeClr val="accent2"/>
                </a:solidFill>
                <a:latin typeface="Francois One"/>
                <a:ea typeface="Francois One"/>
                <a:cs typeface="Francois One"/>
                <a:sym typeface="Francois One"/>
              </a:rPr>
              <a:t> DE ESCRITURA E </a:t>
            </a:r>
            <a:r>
              <a:rPr lang="en-US" sz="8101">
                <a:solidFill>
                  <a:schemeClr val="accent2"/>
                </a:solidFill>
                <a:latin typeface="Francois One"/>
                <a:ea typeface="Francois One"/>
                <a:cs typeface="Francois One"/>
                <a:sym typeface="Francois One"/>
              </a:rPr>
              <a:t>INVESTIGACIÓN</a:t>
            </a:r>
            <a:endParaRPr sz="7701">
              <a:solidFill>
                <a:schemeClr val="accent2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i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i="1" lang="en-US" sz="220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30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8952" y="685950"/>
            <a:ext cx="2911556" cy="3219105"/>
          </a:xfrm>
          <a:custGeom>
            <a:rect b="b" l="l" r="r" t="t"/>
            <a:pathLst>
              <a:path extrusionOk="0" h="2677010" w="2833631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0" y="6015550"/>
            <a:ext cx="3756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Prof: Gustavo Callejas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016b2606de_0_0"/>
          <p:cNvSpPr txBox="1"/>
          <p:nvPr>
            <p:ph type="title"/>
          </p:nvPr>
        </p:nvSpPr>
        <p:spPr>
          <a:xfrm>
            <a:off x="517575" y="372025"/>
            <a:ext cx="6259500" cy="1148400"/>
          </a:xfrm>
          <a:prstGeom prst="rect">
            <a:avLst/>
          </a:prstGeom>
          <a:solidFill>
            <a:srgbClr val="1155CC"/>
          </a:solidFill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Método</a:t>
            </a:r>
            <a:r>
              <a:rPr lang="en-US" sz="3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Investigación</a:t>
            </a:r>
            <a:r>
              <a:rPr lang="en-US" sz="3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literaria</a:t>
            </a:r>
            <a:endParaRPr sz="3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3016b2606de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366"/>
              <a:buFont typeface="Arial"/>
              <a:buNone/>
            </a:pPr>
            <a:r>
              <a:rPr lang="en-US" sz="2943"/>
              <a:t>Revisión de la literatura:</a:t>
            </a:r>
            <a:endParaRPr sz="2943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366"/>
              <a:buFont typeface="Arial"/>
              <a:buNone/>
            </a:pPr>
            <a:r>
              <a:t/>
            </a:r>
            <a:endParaRPr sz="2943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366"/>
              <a:buFont typeface="Arial"/>
              <a:buNone/>
            </a:pPr>
            <a:r>
              <a:rPr lang="en-US" sz="2943"/>
              <a:t>•⁠  ⁠Buscar y analizar estudios previos relacionados con el tema.</a:t>
            </a:r>
            <a:endParaRPr sz="2943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366"/>
              <a:buFont typeface="Arial"/>
              <a:buNone/>
            </a:pPr>
            <a:r>
              <a:rPr lang="en-US" sz="2943"/>
              <a:t>•⁠  ⁠Identificar tendencias, debates y lagunas en la investigación existente.</a:t>
            </a:r>
            <a:endParaRPr sz="2943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366"/>
              <a:buFont typeface="Arial"/>
              <a:buNone/>
            </a:pPr>
            <a:r>
              <a:rPr lang="en-US" sz="2943"/>
              <a:t>•⁠  ⁠Selección de teorías relevantes (por ejemplo, feminismo, marxismo, psicoanálisis).</a:t>
            </a:r>
            <a:endParaRPr sz="2943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43"/>
              <a:t>•⁠  ⁠Aplicación de estas teorías al análisis del texto.</a:t>
            </a:r>
            <a:endParaRPr sz="2943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43"/>
              <a:t>•⁠  ⁠Lectura detallada y crítica del texto.</a:t>
            </a:r>
            <a:endParaRPr sz="2943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43"/>
              <a:t>•⁠  ⁠Identificación de elementos literarios (estructura, estilo, personajes, símbolos, etc.).</a:t>
            </a:r>
            <a:endParaRPr sz="2943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43"/>
              <a:t>•⁠  ⁠Análisis de temas, motivos y significados.</a:t>
            </a:r>
            <a:endParaRPr sz="2943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3528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US" sz="2400"/>
              <a:t>Dalmaroni (2020)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>
            <a:off x="64294" y="0"/>
            <a:ext cx="128588" cy="6858000"/>
          </a:xfrm>
          <a:prstGeom prst="rect">
            <a:avLst/>
          </a:prstGeom>
          <a:solidFill>
            <a:srgbClr val="00206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1999118" y="0"/>
            <a:ext cx="128588" cy="6858000"/>
          </a:xfrm>
          <a:prstGeom prst="rect">
            <a:avLst/>
          </a:prstGeom>
          <a:solidFill>
            <a:srgbClr val="00206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2141375" y="242625"/>
            <a:ext cx="7359300" cy="6156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FFFFFF"/>
                </a:solidFill>
              </a:rPr>
              <a:t>CUANTITATIVO vrs CUALITATIVO</a:t>
            </a:r>
            <a:endParaRPr b="1" sz="3300">
              <a:solidFill>
                <a:srgbClr val="FFFFFF"/>
              </a:solidFill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92900" y="1035175"/>
            <a:ext cx="7190700" cy="58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highlight>
                  <a:srgbClr val="D9D9D9"/>
                </a:highlight>
              </a:rPr>
              <a:t>Método</a:t>
            </a:r>
            <a:r>
              <a:rPr b="1" lang="en-US" sz="2400">
                <a:solidFill>
                  <a:schemeClr val="dk1"/>
                </a:solidFill>
                <a:highlight>
                  <a:srgbClr val="D9D9D9"/>
                </a:highlight>
              </a:rPr>
              <a:t> Cuantitativo:</a:t>
            </a:r>
            <a:endParaRPr b="1" sz="240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Cuántas</a:t>
            </a:r>
            <a:r>
              <a:rPr b="1" lang="en-US" sz="2400">
                <a:solidFill>
                  <a:schemeClr val="dk1"/>
                </a:solidFill>
              </a:rPr>
              <a:t> recetas de comida tiene un restaurante y cuales se venden más?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</a:pPr>
            <a:r>
              <a:rPr b="1" lang="en-US" sz="2400">
                <a:solidFill>
                  <a:schemeClr val="dk1"/>
                </a:solidFill>
              </a:rPr>
              <a:t>Se enfoca en la </a:t>
            </a:r>
            <a:r>
              <a:rPr b="1" i="1" lang="en-US" sz="2800">
                <a:solidFill>
                  <a:schemeClr val="dk1"/>
                </a:solidFill>
                <a:highlight>
                  <a:srgbClr val="D9D9D9"/>
                </a:highlight>
              </a:rPr>
              <a:t>medición</a:t>
            </a:r>
            <a:r>
              <a:rPr b="1" lang="en-US" sz="2400">
                <a:solidFill>
                  <a:schemeClr val="dk1"/>
                </a:solidFill>
              </a:rPr>
              <a:t> y análisis de </a:t>
            </a:r>
            <a:r>
              <a:rPr b="1" i="1" lang="en-US" sz="2800">
                <a:solidFill>
                  <a:schemeClr val="dk1"/>
                </a:solidFill>
                <a:highlight>
                  <a:srgbClr val="D9D9D9"/>
                </a:highlight>
              </a:rPr>
              <a:t>datos numéricos</a:t>
            </a:r>
            <a:r>
              <a:rPr b="1" lang="en-US" sz="2400">
                <a:solidFill>
                  <a:schemeClr val="dk1"/>
                </a:solidFill>
              </a:rPr>
              <a:t> para responder preguntas.</a:t>
            </a:r>
            <a:endParaRPr b="1"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</a:pPr>
            <a:r>
              <a:rPr b="1" lang="en-US" sz="2400">
                <a:solidFill>
                  <a:schemeClr val="dk1"/>
                </a:solidFill>
              </a:rPr>
              <a:t>Procura obtener mayor </a:t>
            </a:r>
            <a:r>
              <a:rPr b="1" i="1" lang="en-US" sz="2800">
                <a:solidFill>
                  <a:schemeClr val="dk1"/>
                </a:solidFill>
                <a:highlight>
                  <a:srgbClr val="D9D9D9"/>
                </a:highlight>
              </a:rPr>
              <a:t>cantidad</a:t>
            </a:r>
            <a:r>
              <a:rPr b="1" lang="en-US" sz="2800">
                <a:solidFill>
                  <a:schemeClr val="dk1"/>
                </a:solidFill>
                <a:highlight>
                  <a:srgbClr val="D9D9D9"/>
                </a:highlight>
              </a:rPr>
              <a:t> </a:t>
            </a:r>
            <a:r>
              <a:rPr b="1" lang="en-US" sz="2400">
                <a:solidFill>
                  <a:schemeClr val="dk1"/>
                </a:solidFill>
              </a:rPr>
              <a:t>de </a:t>
            </a:r>
            <a:r>
              <a:rPr b="1" lang="en-US" sz="2400">
                <a:solidFill>
                  <a:schemeClr val="dk1"/>
                </a:solidFill>
              </a:rPr>
              <a:t>información</a:t>
            </a:r>
            <a:r>
              <a:rPr b="1" lang="en-US" sz="2400">
                <a:solidFill>
                  <a:schemeClr val="dk1"/>
                </a:solidFill>
              </a:rPr>
              <a:t>, el </a:t>
            </a:r>
            <a:r>
              <a:rPr b="1" i="1" lang="en-US" sz="2800">
                <a:solidFill>
                  <a:schemeClr val="dk1"/>
                </a:solidFill>
                <a:highlight>
                  <a:srgbClr val="D9D9D9"/>
                </a:highlight>
              </a:rPr>
              <a:t>fenómeno</a:t>
            </a:r>
            <a:r>
              <a:rPr b="1" i="1" lang="en-US" sz="2800">
                <a:solidFill>
                  <a:schemeClr val="dk1"/>
                </a:solidFill>
                <a:highlight>
                  <a:srgbClr val="D9D9D9"/>
                </a:highlight>
              </a:rPr>
              <a:t> se observa y mide,</a:t>
            </a:r>
            <a:r>
              <a:rPr b="1" lang="en-US" sz="2400">
                <a:solidFill>
                  <a:schemeClr val="dk1"/>
                </a:solidFill>
              </a:rPr>
              <a:t> los datos se presentan mediante </a:t>
            </a:r>
            <a:r>
              <a:rPr b="1" lang="en-US" sz="2400">
                <a:solidFill>
                  <a:schemeClr val="dk1"/>
                </a:solidFill>
              </a:rPr>
              <a:t>números</a:t>
            </a:r>
            <a:r>
              <a:rPr b="1" lang="en-US" sz="2400">
                <a:solidFill>
                  <a:schemeClr val="dk1"/>
                </a:solidFill>
              </a:rPr>
              <a:t>, cantidades y se analizan con </a:t>
            </a:r>
            <a:r>
              <a:rPr b="1" lang="en-US" sz="2400">
                <a:solidFill>
                  <a:schemeClr val="dk1"/>
                </a:solidFill>
              </a:rPr>
              <a:t>métodos</a:t>
            </a:r>
            <a:r>
              <a:rPr b="1" lang="en-US" sz="2400">
                <a:solidFill>
                  <a:schemeClr val="dk1"/>
                </a:solidFill>
              </a:rPr>
              <a:t> </a:t>
            </a:r>
            <a:r>
              <a:rPr b="1" lang="en-US" sz="2400">
                <a:solidFill>
                  <a:schemeClr val="dk1"/>
                </a:solidFill>
              </a:rPr>
              <a:t>estadísticos</a:t>
            </a:r>
            <a:r>
              <a:rPr b="1" lang="en-US" sz="2400">
                <a:solidFill>
                  <a:schemeClr val="dk1"/>
                </a:solidFill>
              </a:rPr>
              <a:t>.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6201013" y="6319200"/>
            <a:ext cx="4212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300">
                <a:solidFill>
                  <a:schemeClr val="dk1"/>
                </a:solidFill>
              </a:rPr>
              <a:t>Sampieri (2014)</a:t>
            </a:r>
            <a:endParaRPr b="1" i="1" sz="2300">
              <a:solidFill>
                <a:schemeClr val="dk1"/>
              </a:solidFill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3600" y="1849625"/>
            <a:ext cx="4310717" cy="4310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0daa134bfe_0_7"/>
          <p:cNvSpPr txBox="1"/>
          <p:nvPr/>
        </p:nvSpPr>
        <p:spPr>
          <a:xfrm>
            <a:off x="2393825" y="549925"/>
            <a:ext cx="7213800" cy="692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chemeClr val="lt1"/>
                </a:solidFill>
              </a:rPr>
              <a:t>CUANTITATIVO vrs CUALITATIVO</a:t>
            </a:r>
            <a:endParaRPr b="1" sz="3300">
              <a:solidFill>
                <a:schemeClr val="lt1"/>
              </a:solidFill>
            </a:endParaRPr>
          </a:p>
        </p:txBody>
      </p:sp>
      <p:sp>
        <p:nvSpPr>
          <p:cNvPr id="114" name="Google Shape;114;g30daa134bfe_0_7"/>
          <p:cNvSpPr txBox="1"/>
          <p:nvPr/>
        </p:nvSpPr>
        <p:spPr>
          <a:xfrm>
            <a:off x="226450" y="1641400"/>
            <a:ext cx="7213800" cy="48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highlight>
                  <a:srgbClr val="D9D9D9"/>
                </a:highlight>
              </a:rPr>
              <a:t>Método Cualitativo:</a:t>
            </a:r>
            <a:endParaRPr b="1" sz="240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b="1" lang="en-US" sz="2400">
                <a:solidFill>
                  <a:schemeClr val="dk1"/>
                </a:solidFill>
              </a:rPr>
              <a:t>Cómo desarrollar un programa que mejore las retas y satisfaga mejor a los clientes?</a:t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b="1" lang="en-US" sz="2400">
                <a:solidFill>
                  <a:schemeClr val="dk1"/>
                </a:solidFill>
              </a:rPr>
              <a:t>Se enfoca en </a:t>
            </a:r>
            <a:r>
              <a:rPr b="1" lang="en-US" sz="2800">
                <a:solidFill>
                  <a:schemeClr val="dk1"/>
                </a:solidFill>
                <a:highlight>
                  <a:srgbClr val="D9D9D9"/>
                </a:highlight>
              </a:rPr>
              <a:t>explorar, describir</a:t>
            </a:r>
            <a:r>
              <a:rPr b="1" lang="en-US" sz="2700">
                <a:solidFill>
                  <a:schemeClr val="dk1"/>
                </a:solidFill>
              </a:rPr>
              <a:t> </a:t>
            </a:r>
            <a:r>
              <a:rPr b="1" lang="en-US" sz="2400">
                <a:solidFill>
                  <a:schemeClr val="dk1"/>
                </a:solidFill>
              </a:rPr>
              <a:t>y luego </a:t>
            </a:r>
            <a:r>
              <a:rPr b="1" lang="en-US" sz="2700">
                <a:solidFill>
                  <a:schemeClr val="dk1"/>
                </a:solidFill>
              </a:rPr>
              <a:t>generar </a:t>
            </a:r>
            <a:r>
              <a:rPr b="1" lang="en-US" sz="2700">
                <a:solidFill>
                  <a:schemeClr val="dk1"/>
                </a:solidFill>
                <a:highlight>
                  <a:srgbClr val="D9D9D9"/>
                </a:highlight>
              </a:rPr>
              <a:t>perspectivas del caso.</a:t>
            </a:r>
            <a:endParaRPr b="1" sz="270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b="1" lang="en-US" sz="2400">
                <a:solidFill>
                  <a:schemeClr val="dk1"/>
                </a:solidFill>
              </a:rPr>
              <a:t>En este sentido, el enfoque cualitativo es interpretativo pues intenta encontrarle sentido al fenómeno. 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</p:txBody>
      </p:sp>
      <p:sp>
        <p:nvSpPr>
          <p:cNvPr id="115" name="Google Shape;115;g30daa134bfe_0_7"/>
          <p:cNvSpPr txBox="1"/>
          <p:nvPr/>
        </p:nvSpPr>
        <p:spPr>
          <a:xfrm>
            <a:off x="5240550" y="6016925"/>
            <a:ext cx="3000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300">
                <a:solidFill>
                  <a:schemeClr val="dk1"/>
                </a:solidFill>
              </a:rPr>
              <a:t>Sampieri (2014)</a:t>
            </a:r>
            <a:endParaRPr/>
          </a:p>
        </p:txBody>
      </p:sp>
      <p:pic>
        <p:nvPicPr>
          <p:cNvPr id="116" name="Google Shape;116;g30daa134bfe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0250" y="2580450"/>
            <a:ext cx="4446951" cy="2966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30daa134bfe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87199" cy="187952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30daa134bfe_0_26"/>
          <p:cNvSpPr txBox="1"/>
          <p:nvPr/>
        </p:nvSpPr>
        <p:spPr>
          <a:xfrm>
            <a:off x="152400" y="2312975"/>
            <a:ext cx="6081600" cy="1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</a:rPr>
              <a:t>Cualitativas: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Características o cualidades que no pueden ser medidas.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23" name="Google Shape;123;g30daa134bfe_0_26"/>
          <p:cNvSpPr txBox="1"/>
          <p:nvPr/>
        </p:nvSpPr>
        <p:spPr>
          <a:xfrm>
            <a:off x="217100" y="4270075"/>
            <a:ext cx="5266200" cy="25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</a:rPr>
              <a:t>Cuantitativas: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Se expresa mediante un </a:t>
            </a:r>
            <a:r>
              <a:rPr lang="en-US" sz="2800">
                <a:solidFill>
                  <a:schemeClr val="dk1"/>
                </a:solidFill>
              </a:rPr>
              <a:t>número</a:t>
            </a:r>
            <a:r>
              <a:rPr lang="en-US" sz="2800">
                <a:solidFill>
                  <a:schemeClr val="dk1"/>
                </a:solidFill>
              </a:rPr>
              <a:t> y se pueden realizar operaciones con ellas.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24" name="Google Shape;124;g30daa134bfe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1425" y="2993054"/>
            <a:ext cx="5653200" cy="317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/>
          <p:nvPr/>
        </p:nvSpPr>
        <p:spPr>
          <a:xfrm>
            <a:off x="64294" y="0"/>
            <a:ext cx="128588" cy="6858000"/>
          </a:xfrm>
          <a:prstGeom prst="rect">
            <a:avLst/>
          </a:prstGeom>
          <a:solidFill>
            <a:srgbClr val="00206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11999118" y="0"/>
            <a:ext cx="128588" cy="6858000"/>
          </a:xfrm>
          <a:prstGeom prst="rect">
            <a:avLst/>
          </a:prstGeom>
          <a:solidFill>
            <a:srgbClr val="00206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4559400" y="210275"/>
            <a:ext cx="3073200" cy="6156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lt1"/>
                </a:solidFill>
              </a:rPr>
              <a:t>OBJETIVOS:</a:t>
            </a:r>
            <a:endParaRPr b="1" sz="3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1320"/>
              </a:solidFill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510725" y="1795375"/>
            <a:ext cx="4648950" cy="4706775"/>
          </a:xfrm>
          <a:prstGeom prst="flowChartInputOutpu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lang="en-US" sz="2000">
                <a:solidFill>
                  <a:schemeClr val="lt1"/>
                </a:solidFill>
              </a:rPr>
              <a:t>Obtener datos estadisticos.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lang="en-US" sz="2000">
                <a:solidFill>
                  <a:schemeClr val="lt1"/>
                </a:solidFill>
              </a:rPr>
              <a:t>Minde y estima, se basa en datos </a:t>
            </a:r>
            <a:r>
              <a:rPr lang="en-US" sz="2000">
                <a:solidFill>
                  <a:schemeClr val="lt1"/>
                </a:solidFill>
              </a:rPr>
              <a:t>numéricos</a:t>
            </a:r>
            <a:r>
              <a:rPr lang="en-US" sz="2000">
                <a:solidFill>
                  <a:schemeClr val="lt1"/>
                </a:solidFill>
              </a:rPr>
              <a:t>.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lang="en-US" sz="2000">
                <a:solidFill>
                  <a:schemeClr val="lt1"/>
                </a:solidFill>
              </a:rPr>
              <a:t>El </a:t>
            </a:r>
            <a:r>
              <a:rPr lang="en-US" sz="2000">
                <a:solidFill>
                  <a:schemeClr val="lt1"/>
                </a:solidFill>
              </a:rPr>
              <a:t>método</a:t>
            </a:r>
            <a:r>
              <a:rPr lang="en-US" sz="2000">
                <a:solidFill>
                  <a:schemeClr val="lt1"/>
                </a:solidFill>
              </a:rPr>
              <a:t> </a:t>
            </a:r>
            <a:r>
              <a:rPr lang="en-US" sz="2000">
                <a:solidFill>
                  <a:schemeClr val="lt1"/>
                </a:solidFill>
              </a:rPr>
              <a:t>cuantitativo</a:t>
            </a:r>
            <a:r>
              <a:rPr lang="en-US" sz="2000">
                <a:solidFill>
                  <a:schemeClr val="lt1"/>
                </a:solidFill>
              </a:rPr>
              <a:t> se basa en la </a:t>
            </a:r>
            <a:r>
              <a:rPr lang="en-US" sz="2000">
                <a:solidFill>
                  <a:schemeClr val="lt1"/>
                </a:solidFill>
              </a:rPr>
              <a:t>matemática</a:t>
            </a:r>
            <a:r>
              <a:rPr lang="en-US" sz="2000">
                <a:solidFill>
                  <a:schemeClr val="lt1"/>
                </a:solidFill>
              </a:rPr>
              <a:t>. 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6744775" y="1795368"/>
            <a:ext cx="4648950" cy="4706775"/>
          </a:xfrm>
          <a:prstGeom prst="flowChartInputOutput">
            <a:avLst/>
          </a:prstGeom>
          <a:solidFill>
            <a:srgbClr val="15608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lang="en-US" sz="2000">
                <a:solidFill>
                  <a:schemeClr val="lt1"/>
                </a:solidFill>
              </a:rPr>
              <a:t>Comprender significados, perspectivas y experiencias de los participantes.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lang="en-US" sz="2000">
                <a:solidFill>
                  <a:schemeClr val="lt1"/>
                </a:solidFill>
              </a:rPr>
              <a:t>Obtener datos narrativos, analizarlos para comprender un problema y proponer </a:t>
            </a:r>
            <a:r>
              <a:rPr lang="en-US" sz="2000">
                <a:solidFill>
                  <a:schemeClr val="lt1"/>
                </a:solidFill>
              </a:rPr>
              <a:t>solución</a:t>
            </a:r>
            <a:r>
              <a:rPr lang="en-US" sz="2000">
                <a:solidFill>
                  <a:schemeClr val="lt1"/>
                </a:solidFill>
              </a:rPr>
              <a:t>. 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1585100" y="1067525"/>
            <a:ext cx="3073200" cy="6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M. Cuantitativo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7980875" y="1067525"/>
            <a:ext cx="3000000" cy="6156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M. Cualitativo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e8f4c0ebb_0_0"/>
          <p:cNvSpPr txBox="1"/>
          <p:nvPr/>
        </p:nvSpPr>
        <p:spPr>
          <a:xfrm>
            <a:off x="1471900" y="566100"/>
            <a:ext cx="8895900" cy="6156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</a:rPr>
              <a:t>Métodos</a:t>
            </a:r>
            <a:r>
              <a:rPr b="1" lang="en-US" sz="2800">
                <a:solidFill>
                  <a:schemeClr val="lt1"/>
                </a:solidFill>
              </a:rPr>
              <a:t> de </a:t>
            </a:r>
            <a:r>
              <a:rPr b="1" lang="en-US" sz="2800">
                <a:solidFill>
                  <a:schemeClr val="lt1"/>
                </a:solidFill>
              </a:rPr>
              <a:t>recolección</a:t>
            </a:r>
            <a:r>
              <a:rPr b="1" lang="en-US" sz="2800">
                <a:solidFill>
                  <a:schemeClr val="lt1"/>
                </a:solidFill>
              </a:rPr>
              <a:t> de datos </a:t>
            </a:r>
            <a:r>
              <a:rPr b="1" lang="en-US" sz="2800">
                <a:solidFill>
                  <a:schemeClr val="lt1"/>
                </a:solidFill>
              </a:rPr>
              <a:t>cuantitativos</a:t>
            </a:r>
            <a:endParaRPr b="1" sz="2800">
              <a:solidFill>
                <a:schemeClr val="lt1"/>
              </a:solidFill>
            </a:endParaRPr>
          </a:p>
        </p:txBody>
      </p:sp>
      <p:sp>
        <p:nvSpPr>
          <p:cNvPr id="141" name="Google Shape;141;g30e8f4c0ebb_0_0"/>
          <p:cNvSpPr txBox="1"/>
          <p:nvPr/>
        </p:nvSpPr>
        <p:spPr>
          <a:xfrm>
            <a:off x="4480350" y="2199725"/>
            <a:ext cx="7602000" cy="44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</a:rPr>
              <a:t>Algunos métodos cualitativos comunes incluyen: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•⁠  ⁠Encuestas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•⁠  ⁠Cuestionarios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•⁠  ⁠Descripciones estadísticas de datos. 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•⁠  ⁠Software de encuestas o formas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•⁠  ⁠Hojas de calculo.</a:t>
            </a:r>
            <a:endParaRPr b="1" sz="2800">
              <a:solidFill>
                <a:schemeClr val="dk1"/>
              </a:solidFill>
            </a:endParaRPr>
          </a:p>
        </p:txBody>
      </p:sp>
      <p:pic>
        <p:nvPicPr>
          <p:cNvPr id="142" name="Google Shape;142;g30e8f4c0eb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6652" y="1963750"/>
            <a:ext cx="2911556" cy="3219105"/>
          </a:xfrm>
          <a:custGeom>
            <a:rect b="b" l="l" r="r" t="t"/>
            <a:pathLst>
              <a:path extrusionOk="0" h="2677010" w="2833631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>
            <a:off x="108319" y="0"/>
            <a:ext cx="127591" cy="6858000"/>
          </a:xfrm>
          <a:prstGeom prst="rect">
            <a:avLst/>
          </a:prstGeom>
          <a:solidFill>
            <a:srgbClr val="00206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11956090" y="0"/>
            <a:ext cx="127591" cy="6858000"/>
          </a:xfrm>
          <a:prstGeom prst="rect">
            <a:avLst/>
          </a:prstGeom>
          <a:solidFill>
            <a:srgbClr val="00206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1552750" y="339675"/>
            <a:ext cx="8249100" cy="6156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</a:rPr>
              <a:t>Métodos</a:t>
            </a:r>
            <a:r>
              <a:rPr b="1" lang="en-US" sz="2800">
                <a:solidFill>
                  <a:schemeClr val="lt1"/>
                </a:solidFill>
              </a:rPr>
              <a:t> de </a:t>
            </a:r>
            <a:r>
              <a:rPr b="1" lang="en-US" sz="2800">
                <a:solidFill>
                  <a:schemeClr val="lt1"/>
                </a:solidFill>
              </a:rPr>
              <a:t>recolección</a:t>
            </a:r>
            <a:r>
              <a:rPr b="1" lang="en-US" sz="2800">
                <a:solidFill>
                  <a:schemeClr val="lt1"/>
                </a:solidFill>
              </a:rPr>
              <a:t> de datos </a:t>
            </a:r>
            <a:r>
              <a:rPr b="1" lang="en-US" sz="2800">
                <a:solidFill>
                  <a:schemeClr val="lt1"/>
                </a:solidFill>
              </a:rPr>
              <a:t>Cualitativos</a:t>
            </a:r>
            <a:endParaRPr b="1" sz="2800">
              <a:solidFill>
                <a:schemeClr val="lt1"/>
              </a:solidFill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4917050" y="1827725"/>
            <a:ext cx="6453600" cy="45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</a:rPr>
              <a:t>Algunos métodos cualitativos comunes incluyen: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•⁠  ⁠Entrevistas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•⁠  ⁠Grupos focales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•⁠  ⁠Análisis de contenido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•⁠  ⁠Estudios de caso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•⁠  ⁠Etnografía </a:t>
            </a:r>
            <a:r>
              <a:rPr lang="en-US" sz="2500">
                <a:solidFill>
                  <a:schemeClr val="dk1"/>
                </a:solidFill>
              </a:rPr>
              <a:t>(descripción de cultura)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51" name="Google Shape;15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6652" y="1963750"/>
            <a:ext cx="2911556" cy="3219105"/>
          </a:xfrm>
          <a:custGeom>
            <a:rect b="b" l="l" r="r" t="t"/>
            <a:pathLst>
              <a:path extrusionOk="0" h="2677010" w="2833631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/>
          <p:nvPr/>
        </p:nvSpPr>
        <p:spPr>
          <a:xfrm>
            <a:off x="108319" y="0"/>
            <a:ext cx="127591" cy="6858000"/>
          </a:xfrm>
          <a:prstGeom prst="rect">
            <a:avLst/>
          </a:prstGeom>
          <a:solidFill>
            <a:srgbClr val="00206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1"/>
          <p:cNvSpPr/>
          <p:nvPr/>
        </p:nvSpPr>
        <p:spPr>
          <a:xfrm>
            <a:off x="11956090" y="0"/>
            <a:ext cx="127591" cy="6858000"/>
          </a:xfrm>
          <a:prstGeom prst="rect">
            <a:avLst/>
          </a:prstGeom>
          <a:solidFill>
            <a:srgbClr val="00206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1"/>
          <p:cNvSpPr txBox="1"/>
          <p:nvPr/>
        </p:nvSpPr>
        <p:spPr>
          <a:xfrm>
            <a:off x="3501125" y="367100"/>
            <a:ext cx="2992200" cy="6156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</a:rPr>
              <a:t>Conclucion: </a:t>
            </a:r>
            <a:endParaRPr b="1" sz="2800">
              <a:solidFill>
                <a:schemeClr val="lt1"/>
              </a:solidFill>
            </a:endParaRPr>
          </a:p>
        </p:txBody>
      </p:sp>
      <p:sp>
        <p:nvSpPr>
          <p:cNvPr id="159" name="Google Shape;159;p11"/>
          <p:cNvSpPr txBox="1"/>
          <p:nvPr/>
        </p:nvSpPr>
        <p:spPr>
          <a:xfrm>
            <a:off x="292725" y="1686275"/>
            <a:ext cx="8563800" cy="50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</a:rPr>
              <a:t>La </a:t>
            </a:r>
            <a:r>
              <a:rPr lang="en-US" sz="2600">
                <a:solidFill>
                  <a:schemeClr val="dk1"/>
                </a:solidFill>
              </a:rPr>
              <a:t>investigación</a:t>
            </a:r>
            <a:r>
              <a:rPr lang="en-US" sz="2600">
                <a:solidFill>
                  <a:schemeClr val="dk1"/>
                </a:solidFill>
              </a:rPr>
              <a:t> es un conjunto de procesos </a:t>
            </a:r>
            <a:r>
              <a:rPr lang="en-US" sz="2600">
                <a:solidFill>
                  <a:schemeClr val="dk1"/>
                </a:solidFill>
              </a:rPr>
              <a:t>sistemáticos</a:t>
            </a:r>
            <a:r>
              <a:rPr lang="en-US" sz="2600">
                <a:solidFill>
                  <a:schemeClr val="dk1"/>
                </a:solidFill>
              </a:rPr>
              <a:t> y </a:t>
            </a:r>
            <a:r>
              <a:rPr lang="en-US" sz="2600">
                <a:solidFill>
                  <a:schemeClr val="dk1"/>
                </a:solidFill>
              </a:rPr>
              <a:t>empíricos</a:t>
            </a:r>
            <a:r>
              <a:rPr lang="en-US" sz="2600">
                <a:solidFill>
                  <a:schemeClr val="dk1"/>
                </a:solidFill>
              </a:rPr>
              <a:t> que se aplican al estudio de un </a:t>
            </a:r>
            <a:r>
              <a:rPr lang="en-US" sz="2600">
                <a:solidFill>
                  <a:schemeClr val="dk1"/>
                </a:solidFill>
              </a:rPr>
              <a:t>fenómeno</a:t>
            </a:r>
            <a:r>
              <a:rPr lang="en-US" sz="2600">
                <a:solidFill>
                  <a:schemeClr val="dk1"/>
                </a:solidFill>
              </a:rPr>
              <a:t> o problema.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</a:rPr>
              <a:t>Las metodologías cualitativa y cuantitativa tienen fortalezas y debilidades únicas. La elección de la metodología depende del objetivo y la pregunta de investigación.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</a:rPr>
              <a:t>Estos dos enfoques no se deben de ver como rivales, sino como alternativas disponibles que incluso pueden ser </a:t>
            </a:r>
            <a:r>
              <a:rPr lang="en-US" sz="2600">
                <a:solidFill>
                  <a:schemeClr val="dk1"/>
                </a:solidFill>
              </a:rPr>
              <a:t>complementarias</a:t>
            </a:r>
            <a:r>
              <a:rPr lang="en-US" sz="2600">
                <a:solidFill>
                  <a:schemeClr val="dk1"/>
                </a:solidFill>
              </a:rPr>
              <a:t> e </a:t>
            </a:r>
            <a:r>
              <a:rPr lang="en-US" sz="2600">
                <a:solidFill>
                  <a:schemeClr val="dk1"/>
                </a:solidFill>
              </a:rPr>
              <a:t>integrarse</a:t>
            </a:r>
            <a:r>
              <a:rPr lang="en-US" sz="2600">
                <a:solidFill>
                  <a:schemeClr val="dk1"/>
                </a:solidFill>
              </a:rPr>
              <a:t>. 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</a:rPr>
              <a:t>Seguiremos trabajando hasta el 18 de enero en nuestra </a:t>
            </a:r>
            <a:r>
              <a:rPr lang="en-US" sz="2600">
                <a:solidFill>
                  <a:schemeClr val="dk1"/>
                </a:solidFill>
              </a:rPr>
              <a:t>revisión</a:t>
            </a:r>
            <a:r>
              <a:rPr lang="en-US" sz="2600">
                <a:solidFill>
                  <a:schemeClr val="dk1"/>
                </a:solidFill>
              </a:rPr>
              <a:t> literaria 🥳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60" name="Google Shape;16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0539" y="0"/>
            <a:ext cx="2911556" cy="3219105"/>
          </a:xfrm>
          <a:custGeom>
            <a:rect b="b" l="l" r="r" t="t"/>
            <a:pathLst>
              <a:path extrusionOk="0" h="2677010" w="2833631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2024-04-23T17:07:37Z</dcterms:created>
  <dc:creator>Hugo Aldana</dc:creator>
</cp:coreProperties>
</file>