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4630400" cy="8229600"/>
  <p:notesSz cx="8229600" cy="14630400"/>
  <p:embeddedFontLst>
    <p:embeddedFont>
      <p:font typeface="Inter" panose="02000503000000020004" pitchFamily="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8" d="100"/>
          <a:sy n="7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551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76532"/>
            <a:ext cx="7556421" cy="2232779"/>
          </a:xfrm>
          <a:prstGeom prst="rect">
            <a:avLst/>
          </a:prstGeom>
          <a:noFill/>
          <a:ln/>
        </p:spPr>
        <p:txBody>
          <a:bodyPr wrap="squar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Pensadores Clásicos: Presocráticos, Sofistas, Sócrates y Platón</a:t>
            </a:r>
            <a:endParaRPr lang="en-US" sz="4650" dirty="0"/>
          </a:p>
        </p:txBody>
      </p:sp>
      <p:sp>
        <p:nvSpPr>
          <p:cNvPr id="4" name="Text 1"/>
          <p:cNvSpPr/>
          <p:nvPr/>
        </p:nvSpPr>
        <p:spPr>
          <a:xfrm>
            <a:off x="793790" y="4349472"/>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Un viaje a través de los fundamentos del pensamiento occidental, desde los primeros filósofos que buscaron explicaciones racionales del universo hasta las grandes síntesis platónicas que siguen influyendo en nuestro mundo actual.</a:t>
            </a:r>
            <a:endParaRPr lang="en-US" sz="1750" dirty="0"/>
          </a:p>
        </p:txBody>
      </p:sp>
      <p:sp>
        <p:nvSpPr>
          <p:cNvPr id="5" name="Shape 2"/>
          <p:cNvSpPr/>
          <p:nvPr/>
        </p:nvSpPr>
        <p:spPr>
          <a:xfrm>
            <a:off x="793790" y="6073140"/>
            <a:ext cx="362903" cy="362903"/>
          </a:xfrm>
          <a:prstGeom prst="roundRect">
            <a:avLst>
              <a:gd name="adj" fmla="val 25194296"/>
            </a:avLst>
          </a:prstGeom>
          <a:solidFill>
            <a:srgbClr val="F49FC2"/>
          </a:solidFill>
          <a:ln w="7620">
            <a:solidFill>
              <a:srgbClr val="FFFFFF"/>
            </a:solidFill>
            <a:prstDash val="solid"/>
          </a:ln>
        </p:spPr>
        <p:txBody>
          <a:bodyPr/>
          <a:lstStyle/>
          <a:p>
            <a:endParaRPr lang="en-US"/>
          </a:p>
        </p:txBody>
      </p:sp>
      <p:sp>
        <p:nvSpPr>
          <p:cNvPr id="6" name="Text 3"/>
          <p:cNvSpPr/>
          <p:nvPr/>
        </p:nvSpPr>
        <p:spPr>
          <a:xfrm>
            <a:off x="907494" y="6205776"/>
            <a:ext cx="135493"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Inter Medium" pitchFamily="34" charset="0"/>
                <a:ea typeface="Inter Medium" pitchFamily="34" charset="-122"/>
                <a:cs typeface="Inter Medium" pitchFamily="34" charset="-120"/>
              </a:rPr>
              <a:t>GP</a:t>
            </a:r>
            <a:endParaRPr lang="en-US" sz="750" dirty="0"/>
          </a:p>
        </p:txBody>
      </p:sp>
      <p:sp>
        <p:nvSpPr>
          <p:cNvPr id="7" name="Text 4"/>
          <p:cNvSpPr/>
          <p:nvPr/>
        </p:nvSpPr>
        <p:spPr>
          <a:xfrm>
            <a:off x="1270040" y="6056233"/>
            <a:ext cx="2707600" cy="396835"/>
          </a:xfrm>
          <a:prstGeom prst="rect">
            <a:avLst/>
          </a:prstGeom>
          <a:noFill/>
          <a:ln/>
        </p:spPr>
        <p:txBody>
          <a:bodyPr wrap="none" lIns="0" tIns="0" rIns="0" bIns="0" rtlCol="0" anchor="t"/>
          <a:lstStyle/>
          <a:p>
            <a:pPr marL="0" indent="0" algn="l">
              <a:lnSpc>
                <a:spcPts val="3100"/>
              </a:lnSpc>
              <a:buNone/>
            </a:pPr>
            <a:r>
              <a:rPr lang="en-US" sz="2200" b="1" dirty="0">
                <a:solidFill>
                  <a:srgbClr val="272525"/>
                </a:solidFill>
                <a:latin typeface="Inter Bold" pitchFamily="34" charset="0"/>
                <a:ea typeface="Inter Bold" pitchFamily="34" charset="-122"/>
                <a:cs typeface="Inter Bold" pitchFamily="34" charset="-120"/>
              </a:rPr>
              <a:t>Dr. Guillermo Puppo</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00219"/>
            <a:ext cx="9001720"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Gorgias: El escepticismo extremo</a:t>
            </a:r>
            <a:endParaRPr lang="en-US" sz="4650" dirty="0"/>
          </a:p>
        </p:txBody>
      </p:sp>
      <p:pic>
        <p:nvPicPr>
          <p:cNvPr id="3" name="Image 0" descr="preencoded.png"/>
          <p:cNvPicPr>
            <a:picLocks noChangeAspect="1"/>
          </p:cNvPicPr>
          <p:nvPr/>
        </p:nvPicPr>
        <p:blipFill>
          <a:blip r:embed="rId3"/>
          <a:stretch>
            <a:fillRect/>
          </a:stretch>
        </p:blipFill>
        <p:spPr>
          <a:xfrm>
            <a:off x="2978348" y="1998107"/>
            <a:ext cx="2152055" cy="1324689"/>
          </a:xfrm>
          <a:prstGeom prst="rect">
            <a:avLst/>
          </a:prstGeom>
        </p:spPr>
      </p:pic>
      <p:pic>
        <p:nvPicPr>
          <p:cNvPr id="4" name="Image 1" descr="preencoded.png"/>
          <p:cNvPicPr>
            <a:picLocks noChangeAspect="1"/>
          </p:cNvPicPr>
          <p:nvPr/>
        </p:nvPicPr>
        <p:blipFill>
          <a:blip r:embed="rId4"/>
          <a:stretch>
            <a:fillRect/>
          </a:stretch>
        </p:blipFill>
        <p:spPr>
          <a:xfrm>
            <a:off x="3894892" y="2625804"/>
            <a:ext cx="318968" cy="398621"/>
          </a:xfrm>
          <a:prstGeom prst="rect">
            <a:avLst/>
          </a:prstGeom>
        </p:spPr>
      </p:pic>
      <p:sp>
        <p:nvSpPr>
          <p:cNvPr id="5" name="Text 1"/>
          <p:cNvSpPr/>
          <p:nvPr/>
        </p:nvSpPr>
        <p:spPr>
          <a:xfrm>
            <a:off x="5357217" y="222492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Nada existe</a:t>
            </a:r>
            <a:endParaRPr lang="en-US" sz="2300" dirty="0"/>
          </a:p>
        </p:txBody>
      </p:sp>
      <p:sp>
        <p:nvSpPr>
          <p:cNvPr id="6" name="Text 2"/>
          <p:cNvSpPr/>
          <p:nvPr/>
        </p:nvSpPr>
        <p:spPr>
          <a:xfrm>
            <a:off x="5357217" y="2733080"/>
            <a:ext cx="6682859"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Llevó el escepticismo al extremo sosteniendo que nada existe.</a:t>
            </a:r>
            <a:endParaRPr lang="en-US" sz="1750" dirty="0"/>
          </a:p>
        </p:txBody>
      </p:sp>
      <p:sp>
        <p:nvSpPr>
          <p:cNvPr id="7" name="Shape 3"/>
          <p:cNvSpPr/>
          <p:nvPr/>
        </p:nvSpPr>
        <p:spPr>
          <a:xfrm>
            <a:off x="5187077" y="3335893"/>
            <a:ext cx="8592860" cy="15240"/>
          </a:xfrm>
          <a:prstGeom prst="roundRect">
            <a:avLst>
              <a:gd name="adj" fmla="val 625116"/>
            </a:avLst>
          </a:prstGeom>
          <a:solidFill>
            <a:srgbClr val="B2D4E5"/>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1902381" y="3379470"/>
            <a:ext cx="4304109" cy="1324689"/>
          </a:xfrm>
          <a:prstGeom prst="rect">
            <a:avLst/>
          </a:prstGeom>
        </p:spPr>
      </p:pic>
      <p:pic>
        <p:nvPicPr>
          <p:cNvPr id="9" name="Image 3" descr="preencoded.png"/>
          <p:cNvPicPr>
            <a:picLocks noChangeAspect="1"/>
          </p:cNvPicPr>
          <p:nvPr/>
        </p:nvPicPr>
        <p:blipFill>
          <a:blip r:embed="rId6"/>
          <a:stretch>
            <a:fillRect/>
          </a:stretch>
        </p:blipFill>
        <p:spPr>
          <a:xfrm>
            <a:off x="3894892" y="3842504"/>
            <a:ext cx="318968" cy="398621"/>
          </a:xfrm>
          <a:prstGeom prst="rect">
            <a:avLst/>
          </a:prstGeom>
        </p:spPr>
      </p:pic>
      <p:sp>
        <p:nvSpPr>
          <p:cNvPr id="10" name="Text 4"/>
          <p:cNvSpPr/>
          <p:nvPr/>
        </p:nvSpPr>
        <p:spPr>
          <a:xfrm>
            <a:off x="6433304" y="360628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No podemos conocer</a:t>
            </a:r>
            <a:endParaRPr lang="en-US" sz="2300" dirty="0"/>
          </a:p>
        </p:txBody>
      </p:sp>
      <p:sp>
        <p:nvSpPr>
          <p:cNvPr id="11" name="Text 5"/>
          <p:cNvSpPr/>
          <p:nvPr/>
        </p:nvSpPr>
        <p:spPr>
          <a:xfrm>
            <a:off x="6433304" y="4114443"/>
            <a:ext cx="4161115"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Y si existiera, no podríamos conocerlo.</a:t>
            </a:r>
            <a:endParaRPr lang="en-US" sz="1750" dirty="0"/>
          </a:p>
        </p:txBody>
      </p:sp>
      <p:sp>
        <p:nvSpPr>
          <p:cNvPr id="12" name="Shape 6"/>
          <p:cNvSpPr/>
          <p:nvPr/>
        </p:nvSpPr>
        <p:spPr>
          <a:xfrm>
            <a:off x="6263164" y="4717256"/>
            <a:ext cx="7516773" cy="15240"/>
          </a:xfrm>
          <a:prstGeom prst="roundRect">
            <a:avLst>
              <a:gd name="adj" fmla="val 625116"/>
            </a:avLst>
          </a:prstGeom>
          <a:solidFill>
            <a:srgbClr val="B2D4E5"/>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826294" y="4760833"/>
            <a:ext cx="6456164" cy="1324689"/>
          </a:xfrm>
          <a:prstGeom prst="rect">
            <a:avLst/>
          </a:prstGeom>
        </p:spPr>
      </p:pic>
      <p:pic>
        <p:nvPicPr>
          <p:cNvPr id="14" name="Image 5" descr="preencoded.png"/>
          <p:cNvPicPr>
            <a:picLocks noChangeAspect="1"/>
          </p:cNvPicPr>
          <p:nvPr/>
        </p:nvPicPr>
        <p:blipFill>
          <a:blip r:embed="rId8"/>
          <a:stretch>
            <a:fillRect/>
          </a:stretch>
        </p:blipFill>
        <p:spPr>
          <a:xfrm>
            <a:off x="3894773" y="5223867"/>
            <a:ext cx="318968" cy="398621"/>
          </a:xfrm>
          <a:prstGeom prst="rect">
            <a:avLst/>
          </a:prstGeom>
        </p:spPr>
      </p:pic>
      <p:sp>
        <p:nvSpPr>
          <p:cNvPr id="15" name="Text 7"/>
          <p:cNvSpPr/>
          <p:nvPr/>
        </p:nvSpPr>
        <p:spPr>
          <a:xfrm>
            <a:off x="7509272" y="4987647"/>
            <a:ext cx="3243858"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No podemos comunicar</a:t>
            </a:r>
            <a:endParaRPr lang="en-US" sz="2300" dirty="0"/>
          </a:p>
        </p:txBody>
      </p:sp>
      <p:sp>
        <p:nvSpPr>
          <p:cNvPr id="16" name="Text 8"/>
          <p:cNvSpPr/>
          <p:nvPr/>
        </p:nvSpPr>
        <p:spPr>
          <a:xfrm>
            <a:off x="7509272" y="5495806"/>
            <a:ext cx="5916811"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Y si pudiéramos conocerlo, no podríamos comunicarlo.</a:t>
            </a:r>
            <a:endParaRPr lang="en-US" sz="1750" dirty="0"/>
          </a:p>
        </p:txBody>
      </p:sp>
      <p:sp>
        <p:nvSpPr>
          <p:cNvPr id="17" name="Text 9"/>
          <p:cNvSpPr/>
          <p:nvPr/>
        </p:nvSpPr>
        <p:spPr>
          <a:xfrm>
            <a:off x="793790" y="6340673"/>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Su postura demuestra un profundo nihilismo respecto al conocimiento y al lenguaje. Aunque valoraban la formación ciudadana, los sofistas fueron criticados por su aparente indiferencia hacia la verdad y su énfasis en el éxito personal. Su visión instrumental de la razón fue rechazada por Sócrates y Platón, quienes buscaron una verdad objetiva y universal.</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19852" y="893564"/>
            <a:ext cx="10430589" cy="674846"/>
          </a:xfrm>
          <a:prstGeom prst="rect">
            <a:avLst/>
          </a:prstGeom>
          <a:noFill/>
          <a:ln/>
        </p:spPr>
        <p:txBody>
          <a:bodyPr wrap="none" lIns="0" tIns="0" rIns="0" bIns="0" rtlCol="0" anchor="t"/>
          <a:lstStyle/>
          <a:p>
            <a:pPr marL="0" indent="0" algn="l">
              <a:lnSpc>
                <a:spcPts val="5300"/>
              </a:lnSpc>
              <a:buNone/>
            </a:pPr>
            <a:r>
              <a:rPr lang="en-US" sz="4250" b="1" dirty="0">
                <a:solidFill>
                  <a:srgbClr val="000000"/>
                </a:solidFill>
                <a:latin typeface="Petrona Bold" pitchFamily="34" charset="0"/>
                <a:ea typeface="Petrona Bold" pitchFamily="34" charset="-122"/>
                <a:cs typeface="Petrona Bold" pitchFamily="34" charset="-120"/>
              </a:rPr>
              <a:t>Sócrates: El maestro del diálogo y la virtud</a:t>
            </a:r>
            <a:endParaRPr lang="en-US" sz="4250" dirty="0"/>
          </a:p>
        </p:txBody>
      </p:sp>
      <p:sp>
        <p:nvSpPr>
          <p:cNvPr id="3" name="Shape 1"/>
          <p:cNvSpPr/>
          <p:nvPr/>
        </p:nvSpPr>
        <p:spPr>
          <a:xfrm>
            <a:off x="719852" y="1979771"/>
            <a:ext cx="2198370" cy="1200983"/>
          </a:xfrm>
          <a:prstGeom prst="roundRect">
            <a:avLst>
              <a:gd name="adj" fmla="val 7193"/>
            </a:avLst>
          </a:prstGeom>
          <a:solidFill>
            <a:srgbClr val="CCEEFF"/>
          </a:solidFill>
          <a:ln w="7620">
            <a:solidFill>
              <a:srgbClr val="B2D4E5"/>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1674376" y="2399467"/>
            <a:ext cx="289203" cy="361474"/>
          </a:xfrm>
          <a:prstGeom prst="rect">
            <a:avLst/>
          </a:prstGeom>
        </p:spPr>
      </p:pic>
      <p:sp>
        <p:nvSpPr>
          <p:cNvPr id="5" name="Text 2"/>
          <p:cNvSpPr/>
          <p:nvPr/>
        </p:nvSpPr>
        <p:spPr>
          <a:xfrm>
            <a:off x="3123843" y="2185392"/>
            <a:ext cx="2699623" cy="337304"/>
          </a:xfrm>
          <a:prstGeom prst="rect">
            <a:avLst/>
          </a:prstGeom>
          <a:noFill/>
          <a:ln/>
        </p:spPr>
        <p:txBody>
          <a:bodyPr wrap="none" lIns="0" tIns="0" rIns="0" bIns="0" rtlCol="0" anchor="t"/>
          <a:lstStyle/>
          <a:p>
            <a:pPr marL="0" indent="0" algn="l">
              <a:lnSpc>
                <a:spcPts val="2650"/>
              </a:lnSpc>
              <a:buNone/>
            </a:pPr>
            <a:r>
              <a:rPr lang="en-US" sz="2100" b="1" dirty="0">
                <a:solidFill>
                  <a:srgbClr val="272525"/>
                </a:solidFill>
                <a:latin typeface="Petrona Bold" pitchFamily="34" charset="0"/>
                <a:ea typeface="Petrona Bold" pitchFamily="34" charset="-122"/>
                <a:cs typeface="Petrona Bold" pitchFamily="34" charset="-120"/>
              </a:rPr>
              <a:t>Diálogo vivo</a:t>
            </a:r>
            <a:endParaRPr lang="en-US" sz="2100" dirty="0"/>
          </a:p>
        </p:txBody>
      </p:sp>
      <p:sp>
        <p:nvSpPr>
          <p:cNvPr id="6" name="Text 3"/>
          <p:cNvSpPr/>
          <p:nvPr/>
        </p:nvSpPr>
        <p:spPr>
          <a:xfrm>
            <a:off x="3123843" y="2646045"/>
            <a:ext cx="7214711" cy="329089"/>
          </a:xfrm>
          <a:prstGeom prst="rect">
            <a:avLst/>
          </a:prstGeom>
          <a:noFill/>
          <a:ln/>
        </p:spPr>
        <p:txBody>
          <a:bodyPr wrap="none" lIns="0" tIns="0" rIns="0" bIns="0" rtlCol="0" anchor="t"/>
          <a:lstStyle/>
          <a:p>
            <a:pPr marL="0" indent="0" algn="l">
              <a:lnSpc>
                <a:spcPts val="2550"/>
              </a:lnSpc>
              <a:buNone/>
            </a:pPr>
            <a:r>
              <a:rPr lang="en-US" sz="1600" dirty="0">
                <a:solidFill>
                  <a:srgbClr val="272525"/>
                </a:solidFill>
                <a:latin typeface="Inter" pitchFamily="34" charset="0"/>
                <a:ea typeface="Inter" pitchFamily="34" charset="-122"/>
                <a:cs typeface="Inter" pitchFamily="34" charset="-120"/>
              </a:rPr>
              <a:t>Rechazaba las fórmulas cerradas y prefería el diálogo directo, cara a cara.</a:t>
            </a:r>
            <a:endParaRPr lang="en-US" sz="1600" dirty="0"/>
          </a:p>
        </p:txBody>
      </p:sp>
      <p:sp>
        <p:nvSpPr>
          <p:cNvPr id="7" name="Shape 4"/>
          <p:cNvSpPr/>
          <p:nvPr/>
        </p:nvSpPr>
        <p:spPr>
          <a:xfrm>
            <a:off x="3020973" y="3171230"/>
            <a:ext cx="10786824" cy="11430"/>
          </a:xfrm>
          <a:prstGeom prst="roundRect">
            <a:avLst>
              <a:gd name="adj" fmla="val 755808"/>
            </a:avLst>
          </a:prstGeom>
          <a:solidFill>
            <a:srgbClr val="B2D4E5"/>
          </a:solidFill>
          <a:ln/>
        </p:spPr>
        <p:txBody>
          <a:bodyPr/>
          <a:lstStyle/>
          <a:p>
            <a:endParaRPr lang="en-US"/>
          </a:p>
        </p:txBody>
      </p:sp>
      <p:sp>
        <p:nvSpPr>
          <p:cNvPr id="8" name="Shape 5"/>
          <p:cNvSpPr/>
          <p:nvPr/>
        </p:nvSpPr>
        <p:spPr>
          <a:xfrm>
            <a:off x="719852" y="3283506"/>
            <a:ext cx="4396859" cy="1200983"/>
          </a:xfrm>
          <a:prstGeom prst="roundRect">
            <a:avLst>
              <a:gd name="adj" fmla="val 7193"/>
            </a:avLst>
          </a:prstGeom>
          <a:solidFill>
            <a:srgbClr val="CCEEFF"/>
          </a:solidFill>
          <a:ln w="7620">
            <a:solidFill>
              <a:srgbClr val="B2D4E5"/>
            </a:solidFill>
            <a:prstDash val="solid"/>
          </a:ln>
        </p:spPr>
        <p:txBody>
          <a:bodyPr/>
          <a:lstStyle/>
          <a:p>
            <a:endParaRPr lang="en-US"/>
          </a:p>
        </p:txBody>
      </p:sp>
      <p:pic>
        <p:nvPicPr>
          <p:cNvPr id="9" name="Image 1" descr="preencoded.png"/>
          <p:cNvPicPr>
            <a:picLocks noChangeAspect="1"/>
          </p:cNvPicPr>
          <p:nvPr/>
        </p:nvPicPr>
        <p:blipFill>
          <a:blip r:embed="rId4"/>
          <a:stretch>
            <a:fillRect/>
          </a:stretch>
        </p:blipFill>
        <p:spPr>
          <a:xfrm>
            <a:off x="2773680" y="3703201"/>
            <a:ext cx="289203" cy="361474"/>
          </a:xfrm>
          <a:prstGeom prst="rect">
            <a:avLst/>
          </a:prstGeom>
        </p:spPr>
      </p:pic>
      <p:sp>
        <p:nvSpPr>
          <p:cNvPr id="10" name="Text 6"/>
          <p:cNvSpPr/>
          <p:nvPr/>
        </p:nvSpPr>
        <p:spPr>
          <a:xfrm>
            <a:off x="5322332" y="3489127"/>
            <a:ext cx="3025259" cy="337304"/>
          </a:xfrm>
          <a:prstGeom prst="rect">
            <a:avLst/>
          </a:prstGeom>
          <a:noFill/>
          <a:ln/>
        </p:spPr>
        <p:txBody>
          <a:bodyPr wrap="none" lIns="0" tIns="0" rIns="0" bIns="0" rtlCol="0" anchor="t"/>
          <a:lstStyle/>
          <a:p>
            <a:pPr marL="0" indent="0" algn="l">
              <a:lnSpc>
                <a:spcPts val="2650"/>
              </a:lnSpc>
              <a:buNone/>
            </a:pPr>
            <a:r>
              <a:rPr lang="en-US" sz="2100" b="1" dirty="0">
                <a:solidFill>
                  <a:srgbClr val="272525"/>
                </a:solidFill>
                <a:latin typeface="Petrona Bold" pitchFamily="34" charset="0"/>
                <a:ea typeface="Petrona Bold" pitchFamily="34" charset="-122"/>
                <a:cs typeface="Petrona Bold" pitchFamily="34" charset="-120"/>
              </a:rPr>
              <a:t>Descubrimiento interior</a:t>
            </a:r>
            <a:endParaRPr lang="en-US" sz="2100" dirty="0"/>
          </a:p>
        </p:txBody>
      </p:sp>
      <p:sp>
        <p:nvSpPr>
          <p:cNvPr id="11" name="Text 7"/>
          <p:cNvSpPr/>
          <p:nvPr/>
        </p:nvSpPr>
        <p:spPr>
          <a:xfrm>
            <a:off x="5322332" y="3949779"/>
            <a:ext cx="7481054" cy="329089"/>
          </a:xfrm>
          <a:prstGeom prst="rect">
            <a:avLst/>
          </a:prstGeom>
          <a:noFill/>
          <a:ln/>
        </p:spPr>
        <p:txBody>
          <a:bodyPr wrap="none" lIns="0" tIns="0" rIns="0" bIns="0" rtlCol="0" anchor="t"/>
          <a:lstStyle/>
          <a:p>
            <a:pPr marL="0" indent="0" algn="l">
              <a:lnSpc>
                <a:spcPts val="2550"/>
              </a:lnSpc>
              <a:buNone/>
            </a:pPr>
            <a:r>
              <a:rPr lang="en-US" sz="1600" dirty="0">
                <a:solidFill>
                  <a:srgbClr val="272525"/>
                </a:solidFill>
                <a:latin typeface="Inter" pitchFamily="34" charset="0"/>
                <a:ea typeface="Inter" pitchFamily="34" charset="-122"/>
                <a:cs typeface="Inter" pitchFamily="34" charset="-120"/>
              </a:rPr>
              <a:t>Consideraba que el verdadero conocimiento debe descubrirse interiormente.</a:t>
            </a:r>
            <a:endParaRPr lang="en-US" sz="1600" dirty="0"/>
          </a:p>
        </p:txBody>
      </p:sp>
      <p:sp>
        <p:nvSpPr>
          <p:cNvPr id="12" name="Shape 8"/>
          <p:cNvSpPr/>
          <p:nvPr/>
        </p:nvSpPr>
        <p:spPr>
          <a:xfrm>
            <a:off x="5219462" y="4474964"/>
            <a:ext cx="8588335" cy="11430"/>
          </a:xfrm>
          <a:prstGeom prst="roundRect">
            <a:avLst>
              <a:gd name="adj" fmla="val 755808"/>
            </a:avLst>
          </a:prstGeom>
          <a:solidFill>
            <a:srgbClr val="B2D4E5"/>
          </a:solidFill>
          <a:ln/>
        </p:spPr>
        <p:txBody>
          <a:bodyPr/>
          <a:lstStyle/>
          <a:p>
            <a:endParaRPr lang="en-US"/>
          </a:p>
        </p:txBody>
      </p:sp>
      <p:sp>
        <p:nvSpPr>
          <p:cNvPr id="13" name="Shape 9"/>
          <p:cNvSpPr/>
          <p:nvPr/>
        </p:nvSpPr>
        <p:spPr>
          <a:xfrm>
            <a:off x="719852" y="4587240"/>
            <a:ext cx="6595348" cy="1530072"/>
          </a:xfrm>
          <a:prstGeom prst="roundRect">
            <a:avLst>
              <a:gd name="adj" fmla="val 5646"/>
            </a:avLst>
          </a:prstGeom>
          <a:solidFill>
            <a:srgbClr val="CCEEFF"/>
          </a:solidFill>
          <a:ln w="7620">
            <a:solidFill>
              <a:srgbClr val="B2D4E5"/>
            </a:solidFill>
            <a:prstDash val="solid"/>
          </a:ln>
        </p:spPr>
        <p:txBody>
          <a:bodyPr/>
          <a:lstStyle/>
          <a:p>
            <a:endParaRPr lang="en-US"/>
          </a:p>
        </p:txBody>
      </p:sp>
      <p:pic>
        <p:nvPicPr>
          <p:cNvPr id="14" name="Image 2" descr="preencoded.png"/>
          <p:cNvPicPr>
            <a:picLocks noChangeAspect="1"/>
          </p:cNvPicPr>
          <p:nvPr/>
        </p:nvPicPr>
        <p:blipFill>
          <a:blip r:embed="rId5"/>
          <a:stretch>
            <a:fillRect/>
          </a:stretch>
        </p:blipFill>
        <p:spPr>
          <a:xfrm>
            <a:off x="3872865" y="5171480"/>
            <a:ext cx="289203" cy="361474"/>
          </a:xfrm>
          <a:prstGeom prst="rect">
            <a:avLst/>
          </a:prstGeom>
        </p:spPr>
      </p:pic>
      <p:sp>
        <p:nvSpPr>
          <p:cNvPr id="15" name="Text 10"/>
          <p:cNvSpPr/>
          <p:nvPr/>
        </p:nvSpPr>
        <p:spPr>
          <a:xfrm>
            <a:off x="7520821" y="4792861"/>
            <a:ext cx="2699623" cy="337304"/>
          </a:xfrm>
          <a:prstGeom prst="rect">
            <a:avLst/>
          </a:prstGeom>
          <a:noFill/>
          <a:ln/>
        </p:spPr>
        <p:txBody>
          <a:bodyPr wrap="none" lIns="0" tIns="0" rIns="0" bIns="0" rtlCol="0" anchor="t"/>
          <a:lstStyle/>
          <a:p>
            <a:pPr marL="0" indent="0" algn="l">
              <a:lnSpc>
                <a:spcPts val="2650"/>
              </a:lnSpc>
              <a:buNone/>
            </a:pPr>
            <a:r>
              <a:rPr lang="en-US" sz="2100" b="1" dirty="0">
                <a:solidFill>
                  <a:srgbClr val="272525"/>
                </a:solidFill>
                <a:latin typeface="Petrona Bold" pitchFamily="34" charset="0"/>
                <a:ea typeface="Petrona Bold" pitchFamily="34" charset="-122"/>
                <a:cs typeface="Petrona Bold" pitchFamily="34" charset="-120"/>
              </a:rPr>
              <a:t>Método mayéutico</a:t>
            </a:r>
            <a:endParaRPr lang="en-US" sz="2100" dirty="0"/>
          </a:p>
        </p:txBody>
      </p:sp>
      <p:sp>
        <p:nvSpPr>
          <p:cNvPr id="16" name="Text 11"/>
          <p:cNvSpPr/>
          <p:nvPr/>
        </p:nvSpPr>
        <p:spPr>
          <a:xfrm>
            <a:off x="7520821" y="5253514"/>
            <a:ext cx="6184106" cy="658178"/>
          </a:xfrm>
          <a:prstGeom prst="rect">
            <a:avLst/>
          </a:prstGeom>
          <a:noFill/>
          <a:ln/>
        </p:spPr>
        <p:txBody>
          <a:bodyPr wrap="square" lIns="0" tIns="0" rIns="0" bIns="0" rtlCol="0" anchor="t"/>
          <a:lstStyle/>
          <a:p>
            <a:pPr marL="0" indent="0" algn="l">
              <a:lnSpc>
                <a:spcPts val="2550"/>
              </a:lnSpc>
              <a:buNone/>
            </a:pPr>
            <a:r>
              <a:rPr lang="en-US" sz="1600" dirty="0">
                <a:solidFill>
                  <a:srgbClr val="272525"/>
                </a:solidFill>
                <a:latin typeface="Inter" pitchFamily="34" charset="0"/>
                <a:ea typeface="Inter" pitchFamily="34" charset="-122"/>
                <a:cs typeface="Inter" pitchFamily="34" charset="-120"/>
              </a:rPr>
              <a:t>Su método consistía en interrogar hasta que los interlocutores descubrieran sus contradicciones.</a:t>
            </a:r>
            <a:endParaRPr lang="en-US" sz="1600" dirty="0"/>
          </a:p>
        </p:txBody>
      </p:sp>
      <p:sp>
        <p:nvSpPr>
          <p:cNvPr id="17" name="Text 12"/>
          <p:cNvSpPr/>
          <p:nvPr/>
        </p:nvSpPr>
        <p:spPr>
          <a:xfrm>
            <a:off x="719852" y="6348651"/>
            <a:ext cx="13190696" cy="987266"/>
          </a:xfrm>
          <a:prstGeom prst="rect">
            <a:avLst/>
          </a:prstGeom>
          <a:noFill/>
          <a:ln/>
        </p:spPr>
        <p:txBody>
          <a:bodyPr wrap="square" lIns="0" tIns="0" rIns="0" bIns="0" rtlCol="0" anchor="t"/>
          <a:lstStyle/>
          <a:p>
            <a:pPr marL="0" indent="0" algn="l">
              <a:lnSpc>
                <a:spcPts val="2550"/>
              </a:lnSpc>
              <a:buNone/>
            </a:pPr>
            <a:r>
              <a:rPr lang="en-US" sz="1600" dirty="0">
                <a:solidFill>
                  <a:srgbClr val="272525"/>
                </a:solidFill>
                <a:latin typeface="Inter" pitchFamily="34" charset="0"/>
                <a:ea typeface="Inter" pitchFamily="34" charset="-122"/>
                <a:cs typeface="Inter" pitchFamily="34" charset="-120"/>
              </a:rPr>
              <a:t>Sócrates marcó una ruptura fundamental con los sofistas. A diferencia de ellos, no escribía ni cobraba por sus enseñanzas. Su método, conocido como mayéutica, consistía en interrogar a sus interlocutores con preguntas aparentemente ingenuas, hasta que ellos mismos caían en la cuenta de sus contradicciones y se veían forzados a revisar sus creencias.</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233368"/>
            <a:ext cx="11241881"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El método socrático: Saber que no se sabe</a:t>
            </a:r>
            <a:endParaRPr lang="en-US" sz="4650" dirty="0"/>
          </a:p>
        </p:txBody>
      </p:sp>
      <p:sp>
        <p:nvSpPr>
          <p:cNvPr id="3" name="Text 1"/>
          <p:cNvSpPr/>
          <p:nvPr/>
        </p:nvSpPr>
        <p:spPr>
          <a:xfrm>
            <a:off x="1661755" y="2782014"/>
            <a:ext cx="3030736" cy="372070"/>
          </a:xfrm>
          <a:prstGeom prst="rect">
            <a:avLst/>
          </a:prstGeom>
          <a:noFill/>
          <a:ln/>
        </p:spPr>
        <p:txBody>
          <a:bodyPr wrap="none" lIns="0" tIns="0" rIns="0" bIns="0" rtlCol="0" anchor="t"/>
          <a:lstStyle/>
          <a:p>
            <a:pPr marL="0" indent="0" algn="r">
              <a:lnSpc>
                <a:spcPts val="2900"/>
              </a:lnSpc>
              <a:buNone/>
            </a:pPr>
            <a:r>
              <a:rPr lang="en-US" sz="2300" b="1" dirty="0">
                <a:solidFill>
                  <a:srgbClr val="272525"/>
                </a:solidFill>
                <a:latin typeface="Petrona Bold" pitchFamily="34" charset="0"/>
                <a:ea typeface="Petrona Bold" pitchFamily="34" charset="-122"/>
                <a:cs typeface="Petrona Bold" pitchFamily="34" charset="-120"/>
              </a:rPr>
              <a:t>Preguntas reveladoras</a:t>
            </a:r>
            <a:endParaRPr lang="en-US" sz="2300" dirty="0"/>
          </a:p>
        </p:txBody>
      </p:sp>
      <p:sp>
        <p:nvSpPr>
          <p:cNvPr id="4" name="Text 2"/>
          <p:cNvSpPr/>
          <p:nvPr/>
        </p:nvSpPr>
        <p:spPr>
          <a:xfrm>
            <a:off x="793790" y="3290173"/>
            <a:ext cx="3898702" cy="1088708"/>
          </a:xfrm>
          <a:prstGeom prst="rect">
            <a:avLst/>
          </a:prstGeom>
          <a:noFill/>
          <a:ln/>
        </p:spPr>
        <p:txBody>
          <a:bodyPr wrap="square" lIns="0" tIns="0" rIns="0" bIns="0" rtlCol="0" anchor="t"/>
          <a:lstStyle/>
          <a:p>
            <a:pPr marL="0" indent="0" algn="r">
              <a:lnSpc>
                <a:spcPts val="2850"/>
              </a:lnSpc>
              <a:buNone/>
            </a:pPr>
            <a:r>
              <a:rPr lang="en-US" sz="1750" dirty="0">
                <a:solidFill>
                  <a:srgbClr val="272525"/>
                </a:solidFill>
                <a:latin typeface="Inter" pitchFamily="34" charset="0"/>
                <a:ea typeface="Inter" pitchFamily="34" charset="-122"/>
                <a:cs typeface="Inter" pitchFamily="34" charset="-120"/>
              </a:rPr>
              <a:t>Formulaba preguntas que ponían en evidencia las contradicciones del interlocutor.</a:t>
            </a:r>
            <a:endParaRPr lang="en-US" sz="1750" dirty="0"/>
          </a:p>
        </p:txBody>
      </p:sp>
      <p:pic>
        <p:nvPicPr>
          <p:cNvPr id="5" name="Image 0" descr="preencoded.png"/>
          <p:cNvPicPr>
            <a:picLocks noChangeAspect="1"/>
          </p:cNvPicPr>
          <p:nvPr/>
        </p:nvPicPr>
        <p:blipFill>
          <a:blip r:embed="rId3"/>
          <a:stretch>
            <a:fillRect/>
          </a:stretch>
        </p:blipFill>
        <p:spPr>
          <a:xfrm>
            <a:off x="5032653" y="243125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94328"/>
            <a:ext cx="339328" cy="424220"/>
          </a:xfrm>
          <a:prstGeom prst="rect">
            <a:avLst/>
          </a:prstGeom>
        </p:spPr>
      </p:pic>
      <p:sp>
        <p:nvSpPr>
          <p:cNvPr id="7" name="Text 3"/>
          <p:cNvSpPr/>
          <p:nvPr/>
        </p:nvSpPr>
        <p:spPr>
          <a:xfrm>
            <a:off x="9937790" y="2595920"/>
            <a:ext cx="3898821" cy="744141"/>
          </a:xfrm>
          <a:prstGeom prst="rect">
            <a:avLst/>
          </a:prstGeom>
          <a:noFill/>
          <a:ln/>
        </p:spPr>
        <p:txBody>
          <a:bodyPr wrap="squar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Reconocimiento de ignorancia</a:t>
            </a:r>
            <a:endParaRPr lang="en-US" sz="2300" dirty="0"/>
          </a:p>
        </p:txBody>
      </p:sp>
      <p:sp>
        <p:nvSpPr>
          <p:cNvPr id="8" name="Text 4"/>
          <p:cNvSpPr/>
          <p:nvPr/>
        </p:nvSpPr>
        <p:spPr>
          <a:xfrm>
            <a:off x="9937790" y="3476149"/>
            <a:ext cx="38988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Llevaba al interlocutor a reconocer su ignorancia como primer paso hacia el conocimiento.</a:t>
            </a:r>
            <a:endParaRPr lang="en-US" sz="1750" dirty="0"/>
          </a:p>
        </p:txBody>
      </p:sp>
      <p:pic>
        <p:nvPicPr>
          <p:cNvPr id="9" name="Image 2" descr="preencoded.png"/>
          <p:cNvPicPr>
            <a:picLocks noChangeAspect="1"/>
          </p:cNvPicPr>
          <p:nvPr/>
        </p:nvPicPr>
        <p:blipFill>
          <a:blip r:embed="rId5"/>
          <a:stretch>
            <a:fillRect/>
          </a:stretch>
        </p:blipFill>
        <p:spPr>
          <a:xfrm>
            <a:off x="5032653" y="243125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82829"/>
            <a:ext cx="339328" cy="424220"/>
          </a:xfrm>
          <a:prstGeom prst="rect">
            <a:avLst/>
          </a:prstGeom>
        </p:spPr>
      </p:pic>
      <p:sp>
        <p:nvSpPr>
          <p:cNvPr id="11" name="Text 5"/>
          <p:cNvSpPr/>
          <p:nvPr/>
        </p:nvSpPr>
        <p:spPr>
          <a:xfrm>
            <a:off x="9937790" y="5234583"/>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Enseñar a pensar</a:t>
            </a:r>
            <a:endParaRPr lang="en-US" sz="2300" dirty="0"/>
          </a:p>
        </p:txBody>
      </p:sp>
      <p:sp>
        <p:nvSpPr>
          <p:cNvPr id="12" name="Text 6"/>
          <p:cNvSpPr/>
          <p:nvPr/>
        </p:nvSpPr>
        <p:spPr>
          <a:xfrm>
            <a:off x="9937790" y="5742742"/>
            <a:ext cx="38988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En lugar de transmitir respuestas, enseñaba a pensar, cuestionar y argumentar racionalmente.</a:t>
            </a:r>
            <a:endParaRPr lang="en-US" sz="1750" dirty="0"/>
          </a:p>
        </p:txBody>
      </p:sp>
      <p:pic>
        <p:nvPicPr>
          <p:cNvPr id="13" name="Image 4" descr="preencoded.png"/>
          <p:cNvPicPr>
            <a:picLocks noChangeAspect="1"/>
          </p:cNvPicPr>
          <p:nvPr/>
        </p:nvPicPr>
        <p:blipFill>
          <a:blip r:embed="rId7"/>
          <a:stretch>
            <a:fillRect/>
          </a:stretch>
        </p:blipFill>
        <p:spPr>
          <a:xfrm>
            <a:off x="5032653" y="243125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808702"/>
            <a:ext cx="339328" cy="424220"/>
          </a:xfrm>
          <a:prstGeom prst="rect">
            <a:avLst/>
          </a:prstGeom>
        </p:spPr>
      </p:pic>
      <p:sp>
        <p:nvSpPr>
          <p:cNvPr id="15" name="Text 7"/>
          <p:cNvSpPr/>
          <p:nvPr/>
        </p:nvSpPr>
        <p:spPr>
          <a:xfrm>
            <a:off x="1715453" y="5234583"/>
            <a:ext cx="2977039" cy="372070"/>
          </a:xfrm>
          <a:prstGeom prst="rect">
            <a:avLst/>
          </a:prstGeom>
          <a:noFill/>
          <a:ln/>
        </p:spPr>
        <p:txBody>
          <a:bodyPr wrap="none" lIns="0" tIns="0" rIns="0" bIns="0" rtlCol="0" anchor="t"/>
          <a:lstStyle/>
          <a:p>
            <a:pPr marL="0" indent="0" algn="r">
              <a:lnSpc>
                <a:spcPts val="2900"/>
              </a:lnSpc>
              <a:buNone/>
            </a:pPr>
            <a:r>
              <a:rPr lang="en-US" sz="2300" b="1" dirty="0">
                <a:solidFill>
                  <a:srgbClr val="272525"/>
                </a:solidFill>
                <a:latin typeface="Petrona Bold" pitchFamily="34" charset="0"/>
                <a:ea typeface="Petrona Bold" pitchFamily="34" charset="-122"/>
                <a:cs typeface="Petrona Bold" pitchFamily="34" charset="-120"/>
              </a:rPr>
              <a:t>Sabiduría auténtica</a:t>
            </a:r>
            <a:endParaRPr lang="en-US" sz="2300" dirty="0"/>
          </a:p>
        </p:txBody>
      </p:sp>
      <p:sp>
        <p:nvSpPr>
          <p:cNvPr id="16" name="Text 8"/>
          <p:cNvSpPr/>
          <p:nvPr/>
        </p:nvSpPr>
        <p:spPr>
          <a:xfrm>
            <a:off x="793790" y="5742742"/>
            <a:ext cx="3898702" cy="1088708"/>
          </a:xfrm>
          <a:prstGeom prst="rect">
            <a:avLst/>
          </a:prstGeom>
          <a:noFill/>
          <a:ln/>
        </p:spPr>
        <p:txBody>
          <a:bodyPr wrap="square" lIns="0" tIns="0" rIns="0" bIns="0" rtlCol="0" anchor="t"/>
          <a:lstStyle/>
          <a:p>
            <a:pPr marL="0" indent="0" algn="r">
              <a:lnSpc>
                <a:spcPts val="2850"/>
              </a:lnSpc>
              <a:buNone/>
            </a:pPr>
            <a:r>
              <a:rPr lang="en-US" sz="1750" dirty="0">
                <a:solidFill>
                  <a:srgbClr val="272525"/>
                </a:solidFill>
                <a:latin typeface="Inter" pitchFamily="34" charset="0"/>
                <a:ea typeface="Inter" pitchFamily="34" charset="-122"/>
                <a:cs typeface="Inter" pitchFamily="34" charset="-120"/>
              </a:rPr>
              <a:t>Para Sócrates, saber que no se sabe es la base de toda sabiduría auténtica.</a:t>
            </a:r>
            <a:endParaRPr lang="en-US" sz="1750" dirty="0"/>
          </a:p>
        </p:txBody>
      </p:sp>
      <p:pic>
        <p:nvPicPr>
          <p:cNvPr id="17" name="Image 6" descr="preencoded.png"/>
          <p:cNvPicPr>
            <a:picLocks noChangeAspect="1"/>
          </p:cNvPicPr>
          <p:nvPr/>
        </p:nvPicPr>
        <p:blipFill>
          <a:blip r:embed="rId9"/>
          <a:stretch>
            <a:fillRect/>
          </a:stretch>
        </p:blipFill>
        <p:spPr>
          <a:xfrm>
            <a:off x="5032653" y="243125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20201"/>
            <a:ext cx="339328" cy="4242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34578"/>
          </a:xfrm>
          <a:prstGeom prst="rect">
            <a:avLst/>
          </a:prstGeom>
        </p:spPr>
      </p:pic>
      <p:sp>
        <p:nvSpPr>
          <p:cNvPr id="3" name="Text 0"/>
          <p:cNvSpPr/>
          <p:nvPr/>
        </p:nvSpPr>
        <p:spPr>
          <a:xfrm>
            <a:off x="653653" y="3302794"/>
            <a:ext cx="12566333" cy="612815"/>
          </a:xfrm>
          <a:prstGeom prst="rect">
            <a:avLst/>
          </a:prstGeom>
          <a:noFill/>
          <a:ln/>
        </p:spPr>
        <p:txBody>
          <a:bodyPr wrap="none" lIns="0" tIns="0" rIns="0" bIns="0" rtlCol="0" anchor="t"/>
          <a:lstStyle/>
          <a:p>
            <a:pPr marL="0" indent="0" algn="l">
              <a:lnSpc>
                <a:spcPts val="4800"/>
              </a:lnSpc>
              <a:buNone/>
            </a:pPr>
            <a:r>
              <a:rPr lang="en-US" sz="3850" b="1" dirty="0">
                <a:solidFill>
                  <a:srgbClr val="000000"/>
                </a:solidFill>
                <a:latin typeface="Petrona Bold" pitchFamily="34" charset="0"/>
                <a:ea typeface="Petrona Bold" pitchFamily="34" charset="-122"/>
                <a:cs typeface="Petrona Bold" pitchFamily="34" charset="-120"/>
              </a:rPr>
              <a:t>Conocimiento y virtud: Nadie obra mal voluntariamente</a:t>
            </a:r>
            <a:endParaRPr lang="en-US" sz="3850" dirty="0"/>
          </a:p>
        </p:txBody>
      </p:sp>
      <p:sp>
        <p:nvSpPr>
          <p:cNvPr id="4" name="Text 1"/>
          <p:cNvSpPr/>
          <p:nvPr/>
        </p:nvSpPr>
        <p:spPr>
          <a:xfrm>
            <a:off x="653653" y="4289108"/>
            <a:ext cx="4254222" cy="616268"/>
          </a:xfrm>
          <a:prstGeom prst="rect">
            <a:avLst/>
          </a:prstGeom>
          <a:noFill/>
          <a:ln/>
        </p:spPr>
        <p:txBody>
          <a:bodyPr wrap="none" lIns="0" tIns="0" rIns="0" bIns="0" rtlCol="0" anchor="t"/>
          <a:lstStyle/>
          <a:p>
            <a:pPr marL="0" indent="0" algn="ctr">
              <a:lnSpc>
                <a:spcPts val="4850"/>
              </a:lnSpc>
              <a:buNone/>
            </a:pPr>
            <a:r>
              <a:rPr lang="en-US" sz="4850" b="1" dirty="0">
                <a:solidFill>
                  <a:srgbClr val="272525"/>
                </a:solidFill>
                <a:latin typeface="Petrona Bold" pitchFamily="34" charset="0"/>
                <a:ea typeface="Petrona Bold" pitchFamily="34" charset="-122"/>
                <a:cs typeface="Petrona Bold" pitchFamily="34" charset="-120"/>
              </a:rPr>
              <a:t>1</a:t>
            </a:r>
            <a:endParaRPr lang="en-US" sz="4850" dirty="0"/>
          </a:p>
        </p:txBody>
      </p:sp>
      <p:sp>
        <p:nvSpPr>
          <p:cNvPr id="5" name="Text 2"/>
          <p:cNvSpPr/>
          <p:nvPr/>
        </p:nvSpPr>
        <p:spPr>
          <a:xfrm>
            <a:off x="1503402" y="5138738"/>
            <a:ext cx="2554724" cy="306348"/>
          </a:xfrm>
          <a:prstGeom prst="rect">
            <a:avLst/>
          </a:prstGeom>
          <a:noFill/>
          <a:ln/>
        </p:spPr>
        <p:txBody>
          <a:bodyPr wrap="none" lIns="0" tIns="0" rIns="0" bIns="0" rtlCol="0" anchor="t"/>
          <a:lstStyle/>
          <a:p>
            <a:pPr marL="0" indent="0" algn="ctr">
              <a:lnSpc>
                <a:spcPts val="2400"/>
              </a:lnSpc>
              <a:buNone/>
            </a:pPr>
            <a:r>
              <a:rPr lang="en-US" sz="1900" b="1" dirty="0">
                <a:solidFill>
                  <a:srgbClr val="272525"/>
                </a:solidFill>
                <a:latin typeface="Petrona Bold" pitchFamily="34" charset="0"/>
                <a:ea typeface="Petrona Bold" pitchFamily="34" charset="-122"/>
                <a:cs typeface="Petrona Bold" pitchFamily="34" charset="-120"/>
              </a:rPr>
              <a:t>Conocimiento del bien</a:t>
            </a:r>
            <a:endParaRPr lang="en-US" sz="1900" dirty="0"/>
          </a:p>
        </p:txBody>
      </p:sp>
      <p:sp>
        <p:nvSpPr>
          <p:cNvPr id="6" name="Text 3"/>
          <p:cNvSpPr/>
          <p:nvPr/>
        </p:nvSpPr>
        <p:spPr>
          <a:xfrm>
            <a:off x="653653" y="5557123"/>
            <a:ext cx="4254222" cy="597694"/>
          </a:xfrm>
          <a:prstGeom prst="rect">
            <a:avLst/>
          </a:prstGeom>
          <a:noFill/>
          <a:ln/>
        </p:spPr>
        <p:txBody>
          <a:bodyPr wrap="square" lIns="0" tIns="0" rIns="0" bIns="0" rtlCol="0" anchor="t"/>
          <a:lstStyle/>
          <a:p>
            <a:pPr marL="0" indent="0" algn="ctr">
              <a:lnSpc>
                <a:spcPts val="2350"/>
              </a:lnSpc>
              <a:buNone/>
            </a:pPr>
            <a:r>
              <a:rPr lang="en-US" sz="1450" dirty="0">
                <a:solidFill>
                  <a:srgbClr val="272525"/>
                </a:solidFill>
                <a:latin typeface="Inter" pitchFamily="34" charset="0"/>
                <a:ea typeface="Inter" pitchFamily="34" charset="-122"/>
                <a:cs typeface="Inter" pitchFamily="34" charset="-120"/>
              </a:rPr>
              <a:t>Para Sócrates, conocer y vivir bien eran inseparables.</a:t>
            </a:r>
            <a:endParaRPr lang="en-US" sz="1450" dirty="0"/>
          </a:p>
        </p:txBody>
      </p:sp>
      <p:sp>
        <p:nvSpPr>
          <p:cNvPr id="7" name="Text 4"/>
          <p:cNvSpPr/>
          <p:nvPr/>
        </p:nvSpPr>
        <p:spPr>
          <a:xfrm>
            <a:off x="5188029" y="4289108"/>
            <a:ext cx="4254222" cy="616268"/>
          </a:xfrm>
          <a:prstGeom prst="rect">
            <a:avLst/>
          </a:prstGeom>
          <a:noFill/>
          <a:ln/>
        </p:spPr>
        <p:txBody>
          <a:bodyPr wrap="none" lIns="0" tIns="0" rIns="0" bIns="0" rtlCol="0" anchor="t"/>
          <a:lstStyle/>
          <a:p>
            <a:pPr marL="0" indent="0" algn="ctr">
              <a:lnSpc>
                <a:spcPts val="4850"/>
              </a:lnSpc>
              <a:buNone/>
            </a:pPr>
            <a:r>
              <a:rPr lang="en-US" sz="4850" b="1" dirty="0">
                <a:solidFill>
                  <a:srgbClr val="272525"/>
                </a:solidFill>
                <a:latin typeface="Petrona Bold" pitchFamily="34" charset="0"/>
                <a:ea typeface="Petrona Bold" pitchFamily="34" charset="-122"/>
                <a:cs typeface="Petrona Bold" pitchFamily="34" charset="-120"/>
              </a:rPr>
              <a:t>2</a:t>
            </a:r>
            <a:endParaRPr lang="en-US" sz="4850" dirty="0"/>
          </a:p>
        </p:txBody>
      </p:sp>
      <p:sp>
        <p:nvSpPr>
          <p:cNvPr id="8" name="Text 5"/>
          <p:cNvSpPr/>
          <p:nvPr/>
        </p:nvSpPr>
        <p:spPr>
          <a:xfrm>
            <a:off x="5989677" y="5138738"/>
            <a:ext cx="2650808" cy="306348"/>
          </a:xfrm>
          <a:prstGeom prst="rect">
            <a:avLst/>
          </a:prstGeom>
          <a:noFill/>
          <a:ln/>
        </p:spPr>
        <p:txBody>
          <a:bodyPr wrap="none" lIns="0" tIns="0" rIns="0" bIns="0" rtlCol="0" anchor="t"/>
          <a:lstStyle/>
          <a:p>
            <a:pPr marL="0" indent="0" algn="ctr">
              <a:lnSpc>
                <a:spcPts val="2400"/>
              </a:lnSpc>
              <a:buNone/>
            </a:pPr>
            <a:r>
              <a:rPr lang="en-US" sz="1900" b="1" dirty="0">
                <a:solidFill>
                  <a:srgbClr val="272525"/>
                </a:solidFill>
                <a:latin typeface="Petrona Bold" pitchFamily="34" charset="0"/>
                <a:ea typeface="Petrona Bold" pitchFamily="34" charset="-122"/>
                <a:cs typeface="Petrona Bold" pitchFamily="34" charset="-120"/>
              </a:rPr>
              <a:t>El mal como ignorancia</a:t>
            </a:r>
            <a:endParaRPr lang="en-US" sz="1900" dirty="0"/>
          </a:p>
        </p:txBody>
      </p:sp>
      <p:sp>
        <p:nvSpPr>
          <p:cNvPr id="9" name="Text 6"/>
          <p:cNvSpPr/>
          <p:nvPr/>
        </p:nvSpPr>
        <p:spPr>
          <a:xfrm>
            <a:off x="5188029" y="5557123"/>
            <a:ext cx="4254222" cy="597694"/>
          </a:xfrm>
          <a:prstGeom prst="rect">
            <a:avLst/>
          </a:prstGeom>
          <a:noFill/>
          <a:ln/>
        </p:spPr>
        <p:txBody>
          <a:bodyPr wrap="square" lIns="0" tIns="0" rIns="0" bIns="0" rtlCol="0" anchor="t"/>
          <a:lstStyle/>
          <a:p>
            <a:pPr marL="0" indent="0" algn="ctr">
              <a:lnSpc>
                <a:spcPts val="2350"/>
              </a:lnSpc>
              <a:buNone/>
            </a:pPr>
            <a:r>
              <a:rPr lang="en-US" sz="1450" dirty="0">
                <a:solidFill>
                  <a:srgbClr val="272525"/>
                </a:solidFill>
                <a:latin typeface="Inter" pitchFamily="34" charset="0"/>
                <a:ea typeface="Inter" pitchFamily="34" charset="-122"/>
                <a:cs typeface="Inter" pitchFamily="34" charset="-120"/>
              </a:rPr>
              <a:t>Sostenía que nadie obra mal voluntariamente, pues el mal es fruto de la ignorancia.</a:t>
            </a:r>
            <a:endParaRPr lang="en-US" sz="1450" dirty="0"/>
          </a:p>
        </p:txBody>
      </p:sp>
      <p:sp>
        <p:nvSpPr>
          <p:cNvPr id="10" name="Text 7"/>
          <p:cNvSpPr/>
          <p:nvPr/>
        </p:nvSpPr>
        <p:spPr>
          <a:xfrm>
            <a:off x="9722406" y="4289108"/>
            <a:ext cx="4254341" cy="616268"/>
          </a:xfrm>
          <a:prstGeom prst="rect">
            <a:avLst/>
          </a:prstGeom>
          <a:noFill/>
          <a:ln/>
        </p:spPr>
        <p:txBody>
          <a:bodyPr wrap="none" lIns="0" tIns="0" rIns="0" bIns="0" rtlCol="0" anchor="t"/>
          <a:lstStyle/>
          <a:p>
            <a:pPr marL="0" indent="0" algn="ctr">
              <a:lnSpc>
                <a:spcPts val="4850"/>
              </a:lnSpc>
              <a:buNone/>
            </a:pPr>
            <a:r>
              <a:rPr lang="en-US" sz="4850" b="1" dirty="0">
                <a:solidFill>
                  <a:srgbClr val="272525"/>
                </a:solidFill>
                <a:latin typeface="Petrona Bold" pitchFamily="34" charset="0"/>
                <a:ea typeface="Petrona Bold" pitchFamily="34" charset="-122"/>
                <a:cs typeface="Petrona Bold" pitchFamily="34" charset="-120"/>
              </a:rPr>
              <a:t>3</a:t>
            </a:r>
            <a:endParaRPr lang="en-US" sz="4850" dirty="0"/>
          </a:p>
        </p:txBody>
      </p:sp>
      <p:sp>
        <p:nvSpPr>
          <p:cNvPr id="11" name="Text 8"/>
          <p:cNvSpPr/>
          <p:nvPr/>
        </p:nvSpPr>
        <p:spPr>
          <a:xfrm>
            <a:off x="10623828" y="5138738"/>
            <a:ext cx="2451378" cy="306348"/>
          </a:xfrm>
          <a:prstGeom prst="rect">
            <a:avLst/>
          </a:prstGeom>
          <a:noFill/>
          <a:ln/>
        </p:spPr>
        <p:txBody>
          <a:bodyPr wrap="none" lIns="0" tIns="0" rIns="0" bIns="0" rtlCol="0" anchor="t"/>
          <a:lstStyle/>
          <a:p>
            <a:pPr marL="0" indent="0" algn="ctr">
              <a:lnSpc>
                <a:spcPts val="2400"/>
              </a:lnSpc>
              <a:buNone/>
            </a:pPr>
            <a:r>
              <a:rPr lang="en-US" sz="1900" b="1" dirty="0">
                <a:solidFill>
                  <a:srgbClr val="272525"/>
                </a:solidFill>
                <a:latin typeface="Petrona Bold" pitchFamily="34" charset="0"/>
                <a:ea typeface="Petrona Bold" pitchFamily="34" charset="-122"/>
                <a:cs typeface="Petrona Bold" pitchFamily="34" charset="-120"/>
              </a:rPr>
              <a:t>Virtud como saber</a:t>
            </a:r>
            <a:endParaRPr lang="en-US" sz="1900" dirty="0"/>
          </a:p>
        </p:txBody>
      </p:sp>
      <p:sp>
        <p:nvSpPr>
          <p:cNvPr id="12" name="Text 9"/>
          <p:cNvSpPr/>
          <p:nvPr/>
        </p:nvSpPr>
        <p:spPr>
          <a:xfrm>
            <a:off x="9722406" y="5557123"/>
            <a:ext cx="4254341" cy="597694"/>
          </a:xfrm>
          <a:prstGeom prst="rect">
            <a:avLst/>
          </a:prstGeom>
          <a:noFill/>
          <a:ln/>
        </p:spPr>
        <p:txBody>
          <a:bodyPr wrap="square" lIns="0" tIns="0" rIns="0" bIns="0" rtlCol="0" anchor="t"/>
          <a:lstStyle/>
          <a:p>
            <a:pPr marL="0" indent="0" algn="ctr">
              <a:lnSpc>
                <a:spcPts val="2350"/>
              </a:lnSpc>
              <a:buNone/>
            </a:pPr>
            <a:r>
              <a:rPr lang="en-US" sz="1450" dirty="0">
                <a:solidFill>
                  <a:srgbClr val="272525"/>
                </a:solidFill>
                <a:latin typeface="Inter" pitchFamily="34" charset="0"/>
                <a:ea typeface="Inter" pitchFamily="34" charset="-122"/>
                <a:cs typeface="Inter" pitchFamily="34" charset="-120"/>
              </a:rPr>
              <a:t>El conocimiento del bien conduce inevitablemente a la acción virtuosa.</a:t>
            </a:r>
            <a:endParaRPr lang="en-US" sz="1450" dirty="0"/>
          </a:p>
        </p:txBody>
      </p:sp>
      <p:sp>
        <p:nvSpPr>
          <p:cNvPr id="13" name="Text 10"/>
          <p:cNvSpPr/>
          <p:nvPr/>
        </p:nvSpPr>
        <p:spPr>
          <a:xfrm>
            <a:off x="653653" y="6364843"/>
            <a:ext cx="13323094" cy="896541"/>
          </a:xfrm>
          <a:prstGeom prst="rect">
            <a:avLst/>
          </a:prstGeom>
          <a:noFill/>
          <a:ln/>
        </p:spPr>
        <p:txBody>
          <a:bodyPr wrap="square" lIns="0" tIns="0" rIns="0" bIns="0" rtlCol="0" anchor="t"/>
          <a:lstStyle/>
          <a:p>
            <a:pPr marL="0" indent="0" algn="l">
              <a:lnSpc>
                <a:spcPts val="2350"/>
              </a:lnSpc>
              <a:buNone/>
            </a:pPr>
            <a:r>
              <a:rPr lang="en-US" sz="1450" dirty="0">
                <a:solidFill>
                  <a:srgbClr val="272525"/>
                </a:solidFill>
                <a:latin typeface="Inter" pitchFamily="34" charset="0"/>
                <a:ea typeface="Inter" pitchFamily="34" charset="-122"/>
                <a:cs typeface="Inter" pitchFamily="34" charset="-120"/>
              </a:rPr>
              <a:t>En su visión, la ética se fundamenta en el conocimiento racional: la virtud es saber, y la sabiduría auténtica implica una vida recta. Por eso, consideraba que su misión en Atenas era despertar a los ciudadanos del letargo moral y llevarlos hacia una vida mejor mediante el examen de sí mismos.</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25962"/>
            <a:ext cx="5954197"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Solo sé que nada sé</a:t>
            </a:r>
            <a:endParaRPr lang="en-US" sz="4650" dirty="0"/>
          </a:p>
        </p:txBody>
      </p:sp>
      <p:sp>
        <p:nvSpPr>
          <p:cNvPr id="4" name="Shape 1"/>
          <p:cNvSpPr/>
          <p:nvPr/>
        </p:nvSpPr>
        <p:spPr>
          <a:xfrm>
            <a:off x="6280190" y="2110383"/>
            <a:ext cx="3664863" cy="3163610"/>
          </a:xfrm>
          <a:prstGeom prst="roundRect">
            <a:avLst>
              <a:gd name="adj" fmla="val 3011"/>
            </a:avLst>
          </a:prstGeom>
          <a:solidFill>
            <a:srgbClr val="CCEEFF"/>
          </a:solidFill>
          <a:ln w="7620">
            <a:solidFill>
              <a:srgbClr val="B2D4E5"/>
            </a:solidFill>
            <a:prstDash val="solid"/>
          </a:ln>
        </p:spPr>
        <p:txBody>
          <a:bodyPr/>
          <a:lstStyle/>
          <a:p>
            <a:endParaRPr lang="en-US"/>
          </a:p>
        </p:txBody>
      </p:sp>
      <p:sp>
        <p:nvSpPr>
          <p:cNvPr id="5" name="Text 2"/>
          <p:cNvSpPr/>
          <p:nvPr/>
        </p:nvSpPr>
        <p:spPr>
          <a:xfrm>
            <a:off x="6514624" y="2344817"/>
            <a:ext cx="3195995" cy="744141"/>
          </a:xfrm>
          <a:prstGeom prst="rect">
            <a:avLst/>
          </a:prstGeom>
          <a:noFill/>
          <a:ln/>
        </p:spPr>
        <p:txBody>
          <a:bodyPr wrap="squar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Actitud filosófica humilde</a:t>
            </a:r>
            <a:endParaRPr lang="en-US" sz="2300" dirty="0"/>
          </a:p>
        </p:txBody>
      </p:sp>
      <p:sp>
        <p:nvSpPr>
          <p:cNvPr id="6" name="Text 3"/>
          <p:cNvSpPr/>
          <p:nvPr/>
        </p:nvSpPr>
        <p:spPr>
          <a:xfrm>
            <a:off x="6514624" y="3225046"/>
            <a:ext cx="3195995"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Su famosa frase "Solo sé que nada sé" refleja una actitud filosófica humilde y abierta a la búsqueda constante de la verdad.</a:t>
            </a:r>
            <a:endParaRPr lang="en-US" sz="1750" dirty="0"/>
          </a:p>
        </p:txBody>
      </p:sp>
      <p:sp>
        <p:nvSpPr>
          <p:cNvPr id="7" name="Shape 4"/>
          <p:cNvSpPr/>
          <p:nvPr/>
        </p:nvSpPr>
        <p:spPr>
          <a:xfrm>
            <a:off x="10171867" y="2110383"/>
            <a:ext cx="3664863" cy="3163610"/>
          </a:xfrm>
          <a:prstGeom prst="roundRect">
            <a:avLst>
              <a:gd name="adj" fmla="val 3011"/>
            </a:avLst>
          </a:prstGeom>
          <a:solidFill>
            <a:srgbClr val="CCEEFF"/>
          </a:solidFill>
          <a:ln w="7620">
            <a:solidFill>
              <a:srgbClr val="B2D4E5"/>
            </a:solidFill>
            <a:prstDash val="solid"/>
          </a:ln>
        </p:spPr>
        <p:txBody>
          <a:bodyPr/>
          <a:lstStyle/>
          <a:p>
            <a:endParaRPr lang="en-US"/>
          </a:p>
        </p:txBody>
      </p:sp>
      <p:sp>
        <p:nvSpPr>
          <p:cNvPr id="8" name="Text 5"/>
          <p:cNvSpPr/>
          <p:nvPr/>
        </p:nvSpPr>
        <p:spPr>
          <a:xfrm>
            <a:off x="10406301" y="2344817"/>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Pensamiento crítico</a:t>
            </a:r>
            <a:endParaRPr lang="en-US" sz="2300" dirty="0"/>
          </a:p>
        </p:txBody>
      </p:sp>
      <p:sp>
        <p:nvSpPr>
          <p:cNvPr id="9" name="Text 6"/>
          <p:cNvSpPr/>
          <p:nvPr/>
        </p:nvSpPr>
        <p:spPr>
          <a:xfrm>
            <a:off x="10406301" y="2852976"/>
            <a:ext cx="3195995"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Esta frase no es una expresión de escepticismo, sino una invitación permanente al ejercicio del pensamiento crítico.</a:t>
            </a:r>
            <a:endParaRPr lang="en-US" sz="1750" dirty="0"/>
          </a:p>
        </p:txBody>
      </p:sp>
      <p:sp>
        <p:nvSpPr>
          <p:cNvPr id="10" name="Shape 7"/>
          <p:cNvSpPr/>
          <p:nvPr/>
        </p:nvSpPr>
        <p:spPr>
          <a:xfrm>
            <a:off x="6280190" y="5500807"/>
            <a:ext cx="7556421" cy="1702832"/>
          </a:xfrm>
          <a:prstGeom prst="roundRect">
            <a:avLst>
              <a:gd name="adj" fmla="val 5595"/>
            </a:avLst>
          </a:prstGeom>
          <a:solidFill>
            <a:srgbClr val="CCEEFF"/>
          </a:solidFill>
          <a:ln w="7620">
            <a:solidFill>
              <a:srgbClr val="B2D4E5"/>
            </a:solidFill>
            <a:prstDash val="solid"/>
          </a:ln>
        </p:spPr>
        <p:txBody>
          <a:bodyPr/>
          <a:lstStyle/>
          <a:p>
            <a:endParaRPr lang="en-US"/>
          </a:p>
        </p:txBody>
      </p:sp>
      <p:sp>
        <p:nvSpPr>
          <p:cNvPr id="11" name="Text 8"/>
          <p:cNvSpPr/>
          <p:nvPr/>
        </p:nvSpPr>
        <p:spPr>
          <a:xfrm>
            <a:off x="6514624" y="5735241"/>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Conciencia de límites</a:t>
            </a:r>
            <a:endParaRPr lang="en-US" sz="2300" dirty="0"/>
          </a:p>
        </p:txBody>
      </p:sp>
      <p:sp>
        <p:nvSpPr>
          <p:cNvPr id="12" name="Text 9"/>
          <p:cNvSpPr/>
          <p:nvPr/>
        </p:nvSpPr>
        <p:spPr>
          <a:xfrm>
            <a:off x="6514624" y="6243399"/>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Implica una conciencia lúcida de los límites del saber humano y una disposición constante a aprender.</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0438" y="658416"/>
            <a:ext cx="7843123" cy="1219676"/>
          </a:xfrm>
          <a:prstGeom prst="rect">
            <a:avLst/>
          </a:prstGeom>
          <a:noFill/>
          <a:ln/>
        </p:spPr>
        <p:txBody>
          <a:bodyPr wrap="square" lIns="0" tIns="0" rIns="0" bIns="0" rtlCol="0" anchor="t"/>
          <a:lstStyle/>
          <a:p>
            <a:pPr marL="0" indent="0" algn="l">
              <a:lnSpc>
                <a:spcPts val="4800"/>
              </a:lnSpc>
              <a:buNone/>
            </a:pPr>
            <a:r>
              <a:rPr lang="en-US" sz="3800" b="1" dirty="0">
                <a:solidFill>
                  <a:srgbClr val="000000"/>
                </a:solidFill>
                <a:latin typeface="Petrona Bold" pitchFamily="34" charset="0"/>
                <a:ea typeface="Petrona Bold" pitchFamily="34" charset="-122"/>
                <a:cs typeface="Petrona Bold" pitchFamily="34" charset="-120"/>
              </a:rPr>
              <a:t>La muerte de Sócrates: Fidelidad a la verdad</a:t>
            </a:r>
            <a:endParaRPr lang="en-US" sz="3800" dirty="0"/>
          </a:p>
        </p:txBody>
      </p:sp>
      <p:sp>
        <p:nvSpPr>
          <p:cNvPr id="4" name="Shape 1"/>
          <p:cNvSpPr/>
          <p:nvPr/>
        </p:nvSpPr>
        <p:spPr>
          <a:xfrm>
            <a:off x="859512" y="2156817"/>
            <a:ext cx="22860" cy="5414248"/>
          </a:xfrm>
          <a:prstGeom prst="roundRect">
            <a:avLst>
              <a:gd name="adj" fmla="val 341500"/>
            </a:avLst>
          </a:prstGeom>
          <a:solidFill>
            <a:srgbClr val="B2D4E5"/>
          </a:solidFill>
          <a:ln/>
        </p:spPr>
        <p:txBody>
          <a:bodyPr/>
          <a:lstStyle/>
          <a:p>
            <a:endParaRPr lang="en-US"/>
          </a:p>
        </p:txBody>
      </p:sp>
      <p:sp>
        <p:nvSpPr>
          <p:cNvPr id="5" name="Shape 2"/>
          <p:cNvSpPr/>
          <p:nvPr/>
        </p:nvSpPr>
        <p:spPr>
          <a:xfrm>
            <a:off x="1045726" y="2354461"/>
            <a:ext cx="557570" cy="22860"/>
          </a:xfrm>
          <a:prstGeom prst="roundRect">
            <a:avLst>
              <a:gd name="adj" fmla="val 341500"/>
            </a:avLst>
          </a:prstGeom>
          <a:solidFill>
            <a:srgbClr val="B2D4E5"/>
          </a:solidFill>
          <a:ln/>
        </p:spPr>
        <p:txBody>
          <a:bodyPr/>
          <a:lstStyle/>
          <a:p>
            <a:endParaRPr lang="en-US"/>
          </a:p>
        </p:txBody>
      </p:sp>
      <p:sp>
        <p:nvSpPr>
          <p:cNvPr id="6" name="Shape 3"/>
          <p:cNvSpPr/>
          <p:nvPr/>
        </p:nvSpPr>
        <p:spPr>
          <a:xfrm>
            <a:off x="650438" y="2156817"/>
            <a:ext cx="418148" cy="418147"/>
          </a:xfrm>
          <a:prstGeom prst="roundRect">
            <a:avLst>
              <a:gd name="adj" fmla="val 18670"/>
            </a:avLst>
          </a:prstGeom>
          <a:solidFill>
            <a:srgbClr val="CCEEFF"/>
          </a:solidFill>
          <a:ln w="7620">
            <a:solidFill>
              <a:srgbClr val="B2D4E5"/>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713184" y="2182951"/>
            <a:ext cx="292656" cy="365879"/>
          </a:xfrm>
          <a:prstGeom prst="rect">
            <a:avLst/>
          </a:prstGeom>
        </p:spPr>
      </p:pic>
      <p:sp>
        <p:nvSpPr>
          <p:cNvPr id="8" name="Text 4"/>
          <p:cNvSpPr/>
          <p:nvPr/>
        </p:nvSpPr>
        <p:spPr>
          <a:xfrm>
            <a:off x="1788795" y="2220635"/>
            <a:ext cx="2439472" cy="304919"/>
          </a:xfrm>
          <a:prstGeom prst="rect">
            <a:avLst/>
          </a:prstGeom>
          <a:noFill/>
          <a:ln/>
        </p:spPr>
        <p:txBody>
          <a:bodyPr wrap="none" lIns="0" tIns="0" rIns="0" bIns="0" rtlCol="0" anchor="t"/>
          <a:lstStyle/>
          <a:p>
            <a:pPr marL="0" indent="0" algn="l">
              <a:lnSpc>
                <a:spcPts val="2400"/>
              </a:lnSpc>
              <a:buNone/>
            </a:pPr>
            <a:r>
              <a:rPr lang="en-US" sz="1900" b="1" dirty="0">
                <a:solidFill>
                  <a:srgbClr val="272525"/>
                </a:solidFill>
                <a:latin typeface="Petrona Bold" pitchFamily="34" charset="0"/>
                <a:ea typeface="Petrona Bold" pitchFamily="34" charset="-122"/>
                <a:cs typeface="Petrona Bold" pitchFamily="34" charset="-120"/>
              </a:rPr>
              <a:t>Acusación</a:t>
            </a:r>
            <a:endParaRPr lang="en-US" sz="1900" dirty="0"/>
          </a:p>
        </p:txBody>
      </p:sp>
      <p:sp>
        <p:nvSpPr>
          <p:cNvPr id="9" name="Text 5"/>
          <p:cNvSpPr/>
          <p:nvPr/>
        </p:nvSpPr>
        <p:spPr>
          <a:xfrm>
            <a:off x="1788795" y="2636996"/>
            <a:ext cx="6704767" cy="594598"/>
          </a:xfrm>
          <a:prstGeom prst="rect">
            <a:avLst/>
          </a:prstGeom>
          <a:noFill/>
          <a:ln/>
        </p:spPr>
        <p:txBody>
          <a:bodyPr wrap="square" lIns="0" tIns="0" rIns="0" bIns="0" rtlCol="0" anchor="t"/>
          <a:lstStyle/>
          <a:p>
            <a:pPr marL="0" indent="0" algn="l">
              <a:lnSpc>
                <a:spcPts val="2300"/>
              </a:lnSpc>
              <a:buNone/>
            </a:pPr>
            <a:r>
              <a:rPr lang="en-US" sz="1450" dirty="0">
                <a:solidFill>
                  <a:srgbClr val="272525"/>
                </a:solidFill>
                <a:latin typeface="Inter" pitchFamily="34" charset="0"/>
                <a:ea typeface="Inter" pitchFamily="34" charset="-122"/>
                <a:cs typeface="Inter" pitchFamily="34" charset="-120"/>
              </a:rPr>
              <a:t>Acusado de corromper a la juventud y de impiedad, fue condenado a muerte por un tribunal ateniense.</a:t>
            </a:r>
            <a:endParaRPr lang="en-US" sz="1450" dirty="0"/>
          </a:p>
        </p:txBody>
      </p:sp>
      <p:sp>
        <p:nvSpPr>
          <p:cNvPr id="10" name="Shape 6"/>
          <p:cNvSpPr/>
          <p:nvPr/>
        </p:nvSpPr>
        <p:spPr>
          <a:xfrm>
            <a:off x="1045726" y="3800951"/>
            <a:ext cx="557570" cy="22860"/>
          </a:xfrm>
          <a:prstGeom prst="roundRect">
            <a:avLst>
              <a:gd name="adj" fmla="val 341500"/>
            </a:avLst>
          </a:prstGeom>
          <a:solidFill>
            <a:srgbClr val="B2D4E5"/>
          </a:solidFill>
          <a:ln/>
        </p:spPr>
        <p:txBody>
          <a:bodyPr/>
          <a:lstStyle/>
          <a:p>
            <a:endParaRPr lang="en-US"/>
          </a:p>
        </p:txBody>
      </p:sp>
      <p:sp>
        <p:nvSpPr>
          <p:cNvPr id="11" name="Shape 7"/>
          <p:cNvSpPr/>
          <p:nvPr/>
        </p:nvSpPr>
        <p:spPr>
          <a:xfrm>
            <a:off x="650438" y="3603308"/>
            <a:ext cx="418148" cy="418147"/>
          </a:xfrm>
          <a:prstGeom prst="roundRect">
            <a:avLst>
              <a:gd name="adj" fmla="val 18670"/>
            </a:avLst>
          </a:prstGeom>
          <a:solidFill>
            <a:srgbClr val="CCEEFF"/>
          </a:solidFill>
          <a:ln w="7620">
            <a:solidFill>
              <a:srgbClr val="B2D4E5"/>
            </a:solidFill>
            <a:prstDash val="solid"/>
          </a:ln>
        </p:spPr>
        <p:txBody>
          <a:bodyPr/>
          <a:lstStyle/>
          <a:p>
            <a:endParaRPr lang="en-US"/>
          </a:p>
        </p:txBody>
      </p:sp>
      <p:pic>
        <p:nvPicPr>
          <p:cNvPr id="12" name="Image 2" descr="preencoded.png"/>
          <p:cNvPicPr>
            <a:picLocks noChangeAspect="1"/>
          </p:cNvPicPr>
          <p:nvPr/>
        </p:nvPicPr>
        <p:blipFill>
          <a:blip r:embed="rId5"/>
          <a:stretch>
            <a:fillRect/>
          </a:stretch>
        </p:blipFill>
        <p:spPr>
          <a:xfrm>
            <a:off x="713184" y="3629442"/>
            <a:ext cx="292656" cy="365879"/>
          </a:xfrm>
          <a:prstGeom prst="rect">
            <a:avLst/>
          </a:prstGeom>
        </p:spPr>
      </p:pic>
      <p:sp>
        <p:nvSpPr>
          <p:cNvPr id="13" name="Text 8"/>
          <p:cNvSpPr/>
          <p:nvPr/>
        </p:nvSpPr>
        <p:spPr>
          <a:xfrm>
            <a:off x="1788795" y="3667125"/>
            <a:ext cx="2684026" cy="304919"/>
          </a:xfrm>
          <a:prstGeom prst="rect">
            <a:avLst/>
          </a:prstGeom>
          <a:noFill/>
          <a:ln/>
        </p:spPr>
        <p:txBody>
          <a:bodyPr wrap="none" lIns="0" tIns="0" rIns="0" bIns="0" rtlCol="0" anchor="t"/>
          <a:lstStyle/>
          <a:p>
            <a:pPr marL="0" indent="0" algn="l">
              <a:lnSpc>
                <a:spcPts val="2400"/>
              </a:lnSpc>
              <a:buNone/>
            </a:pPr>
            <a:r>
              <a:rPr lang="en-US" sz="1900" b="1" dirty="0">
                <a:solidFill>
                  <a:srgbClr val="272525"/>
                </a:solidFill>
                <a:latin typeface="Petrona Bold" pitchFamily="34" charset="0"/>
                <a:ea typeface="Petrona Bold" pitchFamily="34" charset="-122"/>
                <a:cs typeface="Petrona Bold" pitchFamily="34" charset="-120"/>
              </a:rPr>
              <a:t>Defensa inquebrantable</a:t>
            </a:r>
            <a:endParaRPr lang="en-US" sz="1900" dirty="0"/>
          </a:p>
        </p:txBody>
      </p:sp>
      <p:sp>
        <p:nvSpPr>
          <p:cNvPr id="14" name="Text 9"/>
          <p:cNvSpPr/>
          <p:nvPr/>
        </p:nvSpPr>
        <p:spPr>
          <a:xfrm>
            <a:off x="1788795" y="4083487"/>
            <a:ext cx="6704767" cy="594598"/>
          </a:xfrm>
          <a:prstGeom prst="rect">
            <a:avLst/>
          </a:prstGeom>
          <a:noFill/>
          <a:ln/>
        </p:spPr>
        <p:txBody>
          <a:bodyPr wrap="square" lIns="0" tIns="0" rIns="0" bIns="0" rtlCol="0" anchor="t"/>
          <a:lstStyle/>
          <a:p>
            <a:pPr marL="0" indent="0" algn="l">
              <a:lnSpc>
                <a:spcPts val="2300"/>
              </a:lnSpc>
              <a:buNone/>
            </a:pPr>
            <a:r>
              <a:rPr lang="en-US" sz="1450" dirty="0">
                <a:solidFill>
                  <a:srgbClr val="272525"/>
                </a:solidFill>
                <a:latin typeface="Inter" pitchFamily="34" charset="0"/>
                <a:ea typeface="Inter" pitchFamily="34" charset="-122"/>
                <a:cs typeface="Inter" pitchFamily="34" charset="-120"/>
              </a:rPr>
              <a:t>Su juicio, relatado por Platón en la Apología, revela su fidelidad inquebrantable a la verdad y a su conciencia.</a:t>
            </a:r>
            <a:endParaRPr lang="en-US" sz="1450" dirty="0"/>
          </a:p>
        </p:txBody>
      </p:sp>
      <p:sp>
        <p:nvSpPr>
          <p:cNvPr id="15" name="Shape 10"/>
          <p:cNvSpPr/>
          <p:nvPr/>
        </p:nvSpPr>
        <p:spPr>
          <a:xfrm>
            <a:off x="1045726" y="5247442"/>
            <a:ext cx="557570" cy="22860"/>
          </a:xfrm>
          <a:prstGeom prst="roundRect">
            <a:avLst>
              <a:gd name="adj" fmla="val 341500"/>
            </a:avLst>
          </a:prstGeom>
          <a:solidFill>
            <a:srgbClr val="B2D4E5"/>
          </a:solidFill>
          <a:ln/>
        </p:spPr>
        <p:txBody>
          <a:bodyPr/>
          <a:lstStyle/>
          <a:p>
            <a:endParaRPr lang="en-US"/>
          </a:p>
        </p:txBody>
      </p:sp>
      <p:sp>
        <p:nvSpPr>
          <p:cNvPr id="16" name="Shape 11"/>
          <p:cNvSpPr/>
          <p:nvPr/>
        </p:nvSpPr>
        <p:spPr>
          <a:xfrm>
            <a:off x="650438" y="5049798"/>
            <a:ext cx="418148" cy="418147"/>
          </a:xfrm>
          <a:prstGeom prst="roundRect">
            <a:avLst>
              <a:gd name="adj" fmla="val 18670"/>
            </a:avLst>
          </a:prstGeom>
          <a:solidFill>
            <a:srgbClr val="CCEEFF"/>
          </a:solidFill>
          <a:ln w="7620">
            <a:solidFill>
              <a:srgbClr val="B2D4E5"/>
            </a:solidFill>
            <a:prstDash val="solid"/>
          </a:ln>
        </p:spPr>
        <p:txBody>
          <a:bodyPr/>
          <a:lstStyle/>
          <a:p>
            <a:endParaRPr lang="en-US"/>
          </a:p>
        </p:txBody>
      </p:sp>
      <p:pic>
        <p:nvPicPr>
          <p:cNvPr id="17" name="Image 3" descr="preencoded.png"/>
          <p:cNvPicPr>
            <a:picLocks noChangeAspect="1"/>
          </p:cNvPicPr>
          <p:nvPr/>
        </p:nvPicPr>
        <p:blipFill>
          <a:blip r:embed="rId6"/>
          <a:stretch>
            <a:fillRect/>
          </a:stretch>
        </p:blipFill>
        <p:spPr>
          <a:xfrm>
            <a:off x="713184" y="5075932"/>
            <a:ext cx="292656" cy="365879"/>
          </a:xfrm>
          <a:prstGeom prst="rect">
            <a:avLst/>
          </a:prstGeom>
        </p:spPr>
      </p:pic>
      <p:sp>
        <p:nvSpPr>
          <p:cNvPr id="18" name="Text 12"/>
          <p:cNvSpPr/>
          <p:nvPr/>
        </p:nvSpPr>
        <p:spPr>
          <a:xfrm>
            <a:off x="1788795" y="5113615"/>
            <a:ext cx="2776657" cy="304919"/>
          </a:xfrm>
          <a:prstGeom prst="rect">
            <a:avLst/>
          </a:prstGeom>
          <a:noFill/>
          <a:ln/>
        </p:spPr>
        <p:txBody>
          <a:bodyPr wrap="none" lIns="0" tIns="0" rIns="0" bIns="0" rtlCol="0" anchor="t"/>
          <a:lstStyle/>
          <a:p>
            <a:pPr marL="0" indent="0" algn="l">
              <a:lnSpc>
                <a:spcPts val="2400"/>
              </a:lnSpc>
              <a:buNone/>
            </a:pPr>
            <a:r>
              <a:rPr lang="en-US" sz="1900" b="1" dirty="0">
                <a:solidFill>
                  <a:srgbClr val="272525"/>
                </a:solidFill>
                <a:latin typeface="Petrona Bold" pitchFamily="34" charset="0"/>
                <a:ea typeface="Petrona Bold" pitchFamily="34" charset="-122"/>
                <a:cs typeface="Petrona Bold" pitchFamily="34" charset="-120"/>
              </a:rPr>
              <a:t>Coherencia hasta el final</a:t>
            </a:r>
            <a:endParaRPr lang="en-US" sz="1900" dirty="0"/>
          </a:p>
        </p:txBody>
      </p:sp>
      <p:sp>
        <p:nvSpPr>
          <p:cNvPr id="19" name="Text 13"/>
          <p:cNvSpPr/>
          <p:nvPr/>
        </p:nvSpPr>
        <p:spPr>
          <a:xfrm>
            <a:off x="1788795" y="5529977"/>
            <a:ext cx="6704767" cy="594598"/>
          </a:xfrm>
          <a:prstGeom prst="rect">
            <a:avLst/>
          </a:prstGeom>
          <a:noFill/>
          <a:ln/>
        </p:spPr>
        <p:txBody>
          <a:bodyPr wrap="square" lIns="0" tIns="0" rIns="0" bIns="0" rtlCol="0" anchor="t"/>
          <a:lstStyle/>
          <a:p>
            <a:pPr marL="0" indent="0" algn="l">
              <a:lnSpc>
                <a:spcPts val="2300"/>
              </a:lnSpc>
              <a:buNone/>
            </a:pPr>
            <a:r>
              <a:rPr lang="en-US" sz="1450" dirty="0">
                <a:solidFill>
                  <a:srgbClr val="272525"/>
                </a:solidFill>
                <a:latin typeface="Inter" pitchFamily="34" charset="0"/>
                <a:ea typeface="Inter" pitchFamily="34" charset="-122"/>
                <a:cs typeface="Inter" pitchFamily="34" charset="-120"/>
              </a:rPr>
              <a:t>Se negó a abandonar su vocación filosófica incluso ante la amenaza de la muerte, demostrando que la vida sin examen no vale la pena ser vivida.</a:t>
            </a:r>
            <a:endParaRPr lang="en-US" sz="1450" dirty="0"/>
          </a:p>
        </p:txBody>
      </p:sp>
      <p:sp>
        <p:nvSpPr>
          <p:cNvPr id="20" name="Shape 14"/>
          <p:cNvSpPr/>
          <p:nvPr/>
        </p:nvSpPr>
        <p:spPr>
          <a:xfrm>
            <a:off x="1045726" y="6693932"/>
            <a:ext cx="557570" cy="22860"/>
          </a:xfrm>
          <a:prstGeom prst="roundRect">
            <a:avLst>
              <a:gd name="adj" fmla="val 341500"/>
            </a:avLst>
          </a:prstGeom>
          <a:solidFill>
            <a:srgbClr val="B2D4E5"/>
          </a:solidFill>
          <a:ln/>
        </p:spPr>
        <p:txBody>
          <a:bodyPr/>
          <a:lstStyle/>
          <a:p>
            <a:endParaRPr lang="en-US"/>
          </a:p>
        </p:txBody>
      </p:sp>
      <p:sp>
        <p:nvSpPr>
          <p:cNvPr id="21" name="Shape 15"/>
          <p:cNvSpPr/>
          <p:nvPr/>
        </p:nvSpPr>
        <p:spPr>
          <a:xfrm>
            <a:off x="650438" y="6496288"/>
            <a:ext cx="418148" cy="418147"/>
          </a:xfrm>
          <a:prstGeom prst="roundRect">
            <a:avLst>
              <a:gd name="adj" fmla="val 18670"/>
            </a:avLst>
          </a:prstGeom>
          <a:solidFill>
            <a:srgbClr val="CCEEFF"/>
          </a:solidFill>
          <a:ln w="7620">
            <a:solidFill>
              <a:srgbClr val="B2D4E5"/>
            </a:solidFill>
            <a:prstDash val="solid"/>
          </a:ln>
        </p:spPr>
        <p:txBody>
          <a:bodyPr/>
          <a:lstStyle/>
          <a:p>
            <a:endParaRPr lang="en-US"/>
          </a:p>
        </p:txBody>
      </p:sp>
      <p:pic>
        <p:nvPicPr>
          <p:cNvPr id="22" name="Image 4" descr="preencoded.png"/>
          <p:cNvPicPr>
            <a:picLocks noChangeAspect="1"/>
          </p:cNvPicPr>
          <p:nvPr/>
        </p:nvPicPr>
        <p:blipFill>
          <a:blip r:embed="rId7"/>
          <a:stretch>
            <a:fillRect/>
          </a:stretch>
        </p:blipFill>
        <p:spPr>
          <a:xfrm>
            <a:off x="713184" y="6522422"/>
            <a:ext cx="292656" cy="365879"/>
          </a:xfrm>
          <a:prstGeom prst="rect">
            <a:avLst/>
          </a:prstGeom>
        </p:spPr>
      </p:pic>
      <p:sp>
        <p:nvSpPr>
          <p:cNvPr id="23" name="Text 16"/>
          <p:cNvSpPr/>
          <p:nvPr/>
        </p:nvSpPr>
        <p:spPr>
          <a:xfrm>
            <a:off x="1788795" y="6560106"/>
            <a:ext cx="2439472" cy="304919"/>
          </a:xfrm>
          <a:prstGeom prst="rect">
            <a:avLst/>
          </a:prstGeom>
          <a:noFill/>
          <a:ln/>
        </p:spPr>
        <p:txBody>
          <a:bodyPr wrap="none" lIns="0" tIns="0" rIns="0" bIns="0" rtlCol="0" anchor="t"/>
          <a:lstStyle/>
          <a:p>
            <a:pPr marL="0" indent="0" algn="l">
              <a:lnSpc>
                <a:spcPts val="2400"/>
              </a:lnSpc>
              <a:buNone/>
            </a:pPr>
            <a:r>
              <a:rPr lang="en-US" sz="1900" b="1" dirty="0">
                <a:solidFill>
                  <a:srgbClr val="272525"/>
                </a:solidFill>
                <a:latin typeface="Petrona Bold" pitchFamily="34" charset="0"/>
                <a:ea typeface="Petrona Bold" pitchFamily="34" charset="-122"/>
                <a:cs typeface="Petrona Bold" pitchFamily="34" charset="-120"/>
              </a:rPr>
              <a:t>Símbolo eterno</a:t>
            </a:r>
            <a:endParaRPr lang="en-US" sz="1900" dirty="0"/>
          </a:p>
        </p:txBody>
      </p:sp>
      <p:sp>
        <p:nvSpPr>
          <p:cNvPr id="24" name="Text 17"/>
          <p:cNvSpPr/>
          <p:nvPr/>
        </p:nvSpPr>
        <p:spPr>
          <a:xfrm>
            <a:off x="1788795" y="6976467"/>
            <a:ext cx="6704767" cy="594598"/>
          </a:xfrm>
          <a:prstGeom prst="rect">
            <a:avLst/>
          </a:prstGeom>
          <a:noFill/>
          <a:ln/>
        </p:spPr>
        <p:txBody>
          <a:bodyPr wrap="square" lIns="0" tIns="0" rIns="0" bIns="0" rtlCol="0" anchor="t"/>
          <a:lstStyle/>
          <a:p>
            <a:pPr marL="0" indent="0" algn="l">
              <a:lnSpc>
                <a:spcPts val="2300"/>
              </a:lnSpc>
              <a:buNone/>
            </a:pPr>
            <a:r>
              <a:rPr lang="en-US" sz="1450" dirty="0">
                <a:solidFill>
                  <a:srgbClr val="272525"/>
                </a:solidFill>
                <a:latin typeface="Inter" pitchFamily="34" charset="0"/>
                <a:ea typeface="Inter" pitchFamily="34" charset="-122"/>
                <a:cs typeface="Inter" pitchFamily="34" charset="-120"/>
              </a:rPr>
              <a:t>Su muerte fue asumida con serenidad y coherencia, convirtiéndose en símbolo del compromiso con la verdad por encima de la vida misma.</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6642" y="594717"/>
            <a:ext cx="7630716" cy="1418749"/>
          </a:xfrm>
          <a:prstGeom prst="rect">
            <a:avLst/>
          </a:prstGeom>
          <a:noFill/>
          <a:ln/>
        </p:spPr>
        <p:txBody>
          <a:bodyPr wrap="square" lIns="0" tIns="0" rIns="0" bIns="0" rtlCol="0" anchor="t"/>
          <a:lstStyle/>
          <a:p>
            <a:pPr marL="0" indent="0" algn="l">
              <a:lnSpc>
                <a:spcPts val="5550"/>
              </a:lnSpc>
              <a:buNone/>
            </a:pPr>
            <a:r>
              <a:rPr lang="en-US" sz="4450" b="1" dirty="0">
                <a:solidFill>
                  <a:srgbClr val="000000"/>
                </a:solidFill>
                <a:latin typeface="Petrona Bold" pitchFamily="34" charset="0"/>
                <a:ea typeface="Petrona Bold" pitchFamily="34" charset="-122"/>
                <a:cs typeface="Petrona Bold" pitchFamily="34" charset="-120"/>
              </a:rPr>
              <a:t>Platón: Realismo de las Ideas y estructura del alma</a:t>
            </a:r>
            <a:endParaRPr lang="en-US" sz="4450" dirty="0"/>
          </a:p>
        </p:txBody>
      </p:sp>
      <p:pic>
        <p:nvPicPr>
          <p:cNvPr id="4" name="Image 1" descr="preencoded.png"/>
          <p:cNvPicPr>
            <a:picLocks noChangeAspect="1"/>
          </p:cNvPicPr>
          <p:nvPr/>
        </p:nvPicPr>
        <p:blipFill>
          <a:blip r:embed="rId4"/>
          <a:stretch>
            <a:fillRect/>
          </a:stretch>
        </p:blipFill>
        <p:spPr>
          <a:xfrm>
            <a:off x="756642" y="2337673"/>
            <a:ext cx="540425" cy="540425"/>
          </a:xfrm>
          <a:prstGeom prst="rect">
            <a:avLst/>
          </a:prstGeom>
        </p:spPr>
      </p:pic>
      <p:sp>
        <p:nvSpPr>
          <p:cNvPr id="5" name="Text 1"/>
          <p:cNvSpPr/>
          <p:nvPr/>
        </p:nvSpPr>
        <p:spPr>
          <a:xfrm>
            <a:off x="756642" y="3094196"/>
            <a:ext cx="2363391" cy="709136"/>
          </a:xfrm>
          <a:prstGeom prst="rect">
            <a:avLst/>
          </a:prstGeom>
          <a:noFill/>
          <a:ln/>
        </p:spPr>
        <p:txBody>
          <a:bodyPr wrap="square" lIns="0" tIns="0" rIns="0" bIns="0" rtlCol="0" anchor="t"/>
          <a:lstStyle/>
          <a:p>
            <a:pPr marL="0" indent="0" algn="l">
              <a:lnSpc>
                <a:spcPts val="2750"/>
              </a:lnSpc>
              <a:buNone/>
            </a:pPr>
            <a:r>
              <a:rPr lang="en-US" sz="2200" b="1" dirty="0">
                <a:solidFill>
                  <a:srgbClr val="272525"/>
                </a:solidFill>
                <a:latin typeface="Petrona Bold" pitchFamily="34" charset="0"/>
                <a:ea typeface="Petrona Bold" pitchFamily="34" charset="-122"/>
                <a:cs typeface="Petrona Bold" pitchFamily="34" charset="-120"/>
              </a:rPr>
              <a:t>Diálogos filosóficos</a:t>
            </a:r>
            <a:endParaRPr lang="en-US" sz="2200" dirty="0"/>
          </a:p>
        </p:txBody>
      </p:sp>
      <p:sp>
        <p:nvSpPr>
          <p:cNvPr id="6" name="Text 2"/>
          <p:cNvSpPr/>
          <p:nvPr/>
        </p:nvSpPr>
        <p:spPr>
          <a:xfrm>
            <a:off x="756642" y="3932992"/>
            <a:ext cx="2363391" cy="2075259"/>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A través de sus diálogos filosóficos, muchos con Sócrates como protagonista, desarrolló una filosofía sistemática.</a:t>
            </a:r>
            <a:endParaRPr lang="en-US" sz="1700" dirty="0"/>
          </a:p>
        </p:txBody>
      </p:sp>
      <p:pic>
        <p:nvPicPr>
          <p:cNvPr id="7" name="Image 2" descr="preencoded.png"/>
          <p:cNvPicPr>
            <a:picLocks noChangeAspect="1"/>
          </p:cNvPicPr>
          <p:nvPr/>
        </p:nvPicPr>
        <p:blipFill>
          <a:blip r:embed="rId5"/>
          <a:stretch>
            <a:fillRect/>
          </a:stretch>
        </p:blipFill>
        <p:spPr>
          <a:xfrm>
            <a:off x="3390186" y="2337673"/>
            <a:ext cx="540425" cy="540425"/>
          </a:xfrm>
          <a:prstGeom prst="rect">
            <a:avLst/>
          </a:prstGeom>
        </p:spPr>
      </p:pic>
      <p:sp>
        <p:nvSpPr>
          <p:cNvPr id="8" name="Text 3"/>
          <p:cNvSpPr/>
          <p:nvPr/>
        </p:nvSpPr>
        <p:spPr>
          <a:xfrm>
            <a:off x="3390186" y="3094196"/>
            <a:ext cx="2363510" cy="354568"/>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Petrona Bold" pitchFamily="34" charset="0"/>
                <a:ea typeface="Petrona Bold" pitchFamily="34" charset="-122"/>
                <a:cs typeface="Petrona Bold" pitchFamily="34" charset="-120"/>
              </a:rPr>
              <a:t>Sistema completo</a:t>
            </a:r>
            <a:endParaRPr lang="en-US" sz="2200" dirty="0"/>
          </a:p>
        </p:txBody>
      </p:sp>
      <p:sp>
        <p:nvSpPr>
          <p:cNvPr id="9" name="Text 4"/>
          <p:cNvSpPr/>
          <p:nvPr/>
        </p:nvSpPr>
        <p:spPr>
          <a:xfrm>
            <a:off x="3390186" y="3578423"/>
            <a:ext cx="2363510" cy="1383506"/>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Su filosofía abarca desde la metafísica hasta la ética, la política y la pedagogía.</a:t>
            </a:r>
            <a:endParaRPr lang="en-US" sz="1700" dirty="0"/>
          </a:p>
        </p:txBody>
      </p:sp>
      <p:pic>
        <p:nvPicPr>
          <p:cNvPr id="10" name="Image 3" descr="preencoded.png"/>
          <p:cNvPicPr>
            <a:picLocks noChangeAspect="1"/>
          </p:cNvPicPr>
          <p:nvPr/>
        </p:nvPicPr>
        <p:blipFill>
          <a:blip r:embed="rId6"/>
          <a:stretch>
            <a:fillRect/>
          </a:stretch>
        </p:blipFill>
        <p:spPr>
          <a:xfrm>
            <a:off x="6023848" y="2337673"/>
            <a:ext cx="540425" cy="540425"/>
          </a:xfrm>
          <a:prstGeom prst="rect">
            <a:avLst/>
          </a:prstGeom>
        </p:spPr>
      </p:pic>
      <p:sp>
        <p:nvSpPr>
          <p:cNvPr id="11" name="Text 5"/>
          <p:cNvSpPr/>
          <p:nvPr/>
        </p:nvSpPr>
        <p:spPr>
          <a:xfrm>
            <a:off x="6023848" y="3094196"/>
            <a:ext cx="2363391" cy="354568"/>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Petrona Bold" pitchFamily="34" charset="0"/>
                <a:ea typeface="Petrona Bold" pitchFamily="34" charset="-122"/>
                <a:cs typeface="Petrona Bold" pitchFamily="34" charset="-120"/>
              </a:rPr>
              <a:t>Legado socrático</a:t>
            </a:r>
            <a:endParaRPr lang="en-US" sz="2200" dirty="0"/>
          </a:p>
        </p:txBody>
      </p:sp>
      <p:sp>
        <p:nvSpPr>
          <p:cNvPr id="12" name="Text 6"/>
          <p:cNvSpPr/>
          <p:nvPr/>
        </p:nvSpPr>
        <p:spPr>
          <a:xfrm>
            <a:off x="6023848" y="3578423"/>
            <a:ext cx="2363391" cy="2421136"/>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Su obra no solo preserva el legado socrático, sino que lo amplía y estructura con profundidad teórica sin precedentes.</a:t>
            </a:r>
            <a:endParaRPr lang="en-US" sz="1700" dirty="0"/>
          </a:p>
        </p:txBody>
      </p:sp>
      <p:sp>
        <p:nvSpPr>
          <p:cNvPr id="13" name="Text 7"/>
          <p:cNvSpPr/>
          <p:nvPr/>
        </p:nvSpPr>
        <p:spPr>
          <a:xfrm>
            <a:off x="756642" y="6251377"/>
            <a:ext cx="7630716" cy="1383506"/>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Platón, discípulo destacado de Sócrates, es uno de los pilares fundamentales del pensamiento occidental. Su influencia se extiende a través de los siglos, estableciendo conceptos que siguen siendo fundamentales en la filosofía contemporánea.</a:t>
            </a:r>
            <a:endParaRPr lang="en-US" sz="17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2048351"/>
            <a:ext cx="11569898"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Teoría de las Ideas: Dos niveles de realidad</a:t>
            </a:r>
            <a:endParaRPr lang="en-US" sz="4650" dirty="0"/>
          </a:p>
        </p:txBody>
      </p:sp>
      <p:sp>
        <p:nvSpPr>
          <p:cNvPr id="3" name="Text 1"/>
          <p:cNvSpPr/>
          <p:nvPr/>
        </p:nvSpPr>
        <p:spPr>
          <a:xfrm>
            <a:off x="793790" y="3359587"/>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Petrona Bold" pitchFamily="34" charset="0"/>
                <a:ea typeface="Petrona Bold" pitchFamily="34" charset="-122"/>
                <a:cs typeface="Petrona Bold" pitchFamily="34" charset="-120"/>
              </a:rPr>
              <a:t>Mundo sensible</a:t>
            </a:r>
            <a:endParaRPr lang="en-US" sz="2300" dirty="0"/>
          </a:p>
        </p:txBody>
      </p:sp>
      <p:sp>
        <p:nvSpPr>
          <p:cNvPr id="4" name="Text 2"/>
          <p:cNvSpPr/>
          <p:nvPr/>
        </p:nvSpPr>
        <p:spPr>
          <a:xfrm>
            <a:off x="793790" y="3958471"/>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El núcleo de la metafísica platónica es la existencia de dos niveles de realidad: el mundo sensible, accesible a través de los sentidos, cambiante y perecedero.</a:t>
            </a:r>
            <a:endParaRPr lang="en-US" sz="1750" dirty="0"/>
          </a:p>
        </p:txBody>
      </p:sp>
      <p:sp>
        <p:nvSpPr>
          <p:cNvPr id="5" name="Text 3"/>
          <p:cNvSpPr/>
          <p:nvPr/>
        </p:nvSpPr>
        <p:spPr>
          <a:xfrm>
            <a:off x="793790" y="5251252"/>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Los objetos del mundo físico participan de las Ideas, que son su modelo ontológico.</a:t>
            </a:r>
            <a:endParaRPr lang="en-US" sz="1750" dirty="0"/>
          </a:p>
        </p:txBody>
      </p:sp>
      <p:sp>
        <p:nvSpPr>
          <p:cNvPr id="6" name="Text 4"/>
          <p:cNvSpPr/>
          <p:nvPr/>
        </p:nvSpPr>
        <p:spPr>
          <a:xfrm>
            <a:off x="7599521" y="3359587"/>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Petrona Bold" pitchFamily="34" charset="0"/>
                <a:ea typeface="Petrona Bold" pitchFamily="34" charset="-122"/>
                <a:cs typeface="Petrona Bold" pitchFamily="34" charset="-120"/>
              </a:rPr>
              <a:t>Mundo inteligible</a:t>
            </a:r>
            <a:endParaRPr lang="en-US" sz="2300" dirty="0"/>
          </a:p>
        </p:txBody>
      </p:sp>
      <p:sp>
        <p:nvSpPr>
          <p:cNvPr id="7" name="Text 5"/>
          <p:cNvSpPr/>
          <p:nvPr/>
        </p:nvSpPr>
        <p:spPr>
          <a:xfrm>
            <a:off x="7599521" y="3958471"/>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El mundo inteligible, formado por las Ideas o Formas, eternas, inmutables y perfectas.</a:t>
            </a:r>
            <a:endParaRPr lang="en-US" sz="1750" dirty="0"/>
          </a:p>
        </p:txBody>
      </p:sp>
      <p:sp>
        <p:nvSpPr>
          <p:cNvPr id="8" name="Text 6"/>
          <p:cNvSpPr/>
          <p:nvPr/>
        </p:nvSpPr>
        <p:spPr>
          <a:xfrm>
            <a:off x="7599521" y="4888349"/>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Por ejemplo, todas las cosas bellas del mundo comparten en cierta medida la Idea de Belleza, que es en sí misma perfecta e independiente.</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9015" y="541972"/>
            <a:ext cx="7765971" cy="1291828"/>
          </a:xfrm>
          <a:prstGeom prst="rect">
            <a:avLst/>
          </a:prstGeom>
          <a:noFill/>
          <a:ln/>
        </p:spPr>
        <p:txBody>
          <a:bodyPr wrap="square" lIns="0" tIns="0" rIns="0" bIns="0" rtlCol="0" anchor="t"/>
          <a:lstStyle/>
          <a:p>
            <a:pPr marL="0" indent="0" algn="l">
              <a:lnSpc>
                <a:spcPts val="5050"/>
              </a:lnSpc>
              <a:buNone/>
            </a:pPr>
            <a:r>
              <a:rPr lang="en-US" sz="4050" b="1" dirty="0">
                <a:solidFill>
                  <a:srgbClr val="000000"/>
                </a:solidFill>
                <a:latin typeface="Petrona Bold" pitchFamily="34" charset="0"/>
                <a:ea typeface="Petrona Bold" pitchFamily="34" charset="-122"/>
                <a:cs typeface="Petrona Bold" pitchFamily="34" charset="-120"/>
              </a:rPr>
              <a:t>El conocimiento como reminiscencia</a:t>
            </a:r>
            <a:endParaRPr lang="en-US" sz="4050" dirty="0"/>
          </a:p>
        </p:txBody>
      </p:sp>
      <p:pic>
        <p:nvPicPr>
          <p:cNvPr id="4" name="Image 1" descr="preencoded.png"/>
          <p:cNvPicPr>
            <a:picLocks noChangeAspect="1"/>
          </p:cNvPicPr>
          <p:nvPr/>
        </p:nvPicPr>
        <p:blipFill>
          <a:blip r:embed="rId4"/>
          <a:stretch>
            <a:fillRect/>
          </a:stretch>
        </p:blipFill>
        <p:spPr>
          <a:xfrm>
            <a:off x="689015" y="2129076"/>
            <a:ext cx="984290" cy="1464231"/>
          </a:xfrm>
          <a:prstGeom prst="rect">
            <a:avLst/>
          </a:prstGeom>
        </p:spPr>
      </p:pic>
      <p:sp>
        <p:nvSpPr>
          <p:cNvPr id="5" name="Text 1"/>
          <p:cNvSpPr/>
          <p:nvPr/>
        </p:nvSpPr>
        <p:spPr>
          <a:xfrm>
            <a:off x="1968579" y="2325886"/>
            <a:ext cx="2583775" cy="322898"/>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Alma inmortal</a:t>
            </a:r>
            <a:endParaRPr lang="en-US" sz="2000" dirty="0"/>
          </a:p>
        </p:txBody>
      </p:sp>
      <p:sp>
        <p:nvSpPr>
          <p:cNvPr id="6" name="Text 2"/>
          <p:cNvSpPr/>
          <p:nvPr/>
        </p:nvSpPr>
        <p:spPr>
          <a:xfrm>
            <a:off x="1968579" y="2766893"/>
            <a:ext cx="6486406" cy="629603"/>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Inter" pitchFamily="34" charset="0"/>
                <a:ea typeface="Inter" pitchFamily="34" charset="-122"/>
                <a:cs typeface="Inter" pitchFamily="34" charset="-120"/>
              </a:rPr>
              <a:t>Para Platón, conocer es recordar. El alma es inmortal y ha contemplado las Ideas en un estado previo.</a:t>
            </a:r>
            <a:endParaRPr lang="en-US" sz="1550" dirty="0"/>
          </a:p>
        </p:txBody>
      </p:sp>
      <p:pic>
        <p:nvPicPr>
          <p:cNvPr id="7" name="Image 2" descr="preencoded.png"/>
          <p:cNvPicPr>
            <a:picLocks noChangeAspect="1"/>
          </p:cNvPicPr>
          <p:nvPr/>
        </p:nvPicPr>
        <p:blipFill>
          <a:blip r:embed="rId5"/>
          <a:stretch>
            <a:fillRect/>
          </a:stretch>
        </p:blipFill>
        <p:spPr>
          <a:xfrm>
            <a:off x="689015" y="3593306"/>
            <a:ext cx="984290" cy="1464231"/>
          </a:xfrm>
          <a:prstGeom prst="rect">
            <a:avLst/>
          </a:prstGeom>
        </p:spPr>
      </p:pic>
      <p:sp>
        <p:nvSpPr>
          <p:cNvPr id="8" name="Text 3"/>
          <p:cNvSpPr/>
          <p:nvPr/>
        </p:nvSpPr>
        <p:spPr>
          <a:xfrm>
            <a:off x="1968579" y="3790117"/>
            <a:ext cx="3082290" cy="322898"/>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Proceso de rememoración</a:t>
            </a:r>
            <a:endParaRPr lang="en-US" sz="2000" dirty="0"/>
          </a:p>
        </p:txBody>
      </p:sp>
      <p:sp>
        <p:nvSpPr>
          <p:cNvPr id="9" name="Text 4"/>
          <p:cNvSpPr/>
          <p:nvPr/>
        </p:nvSpPr>
        <p:spPr>
          <a:xfrm>
            <a:off x="1968579" y="4231124"/>
            <a:ext cx="6486406" cy="629603"/>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Inter" pitchFamily="34" charset="0"/>
                <a:ea typeface="Inter" pitchFamily="34" charset="-122"/>
                <a:cs typeface="Inter" pitchFamily="34" charset="-120"/>
              </a:rPr>
              <a:t>Aprender es un proceso de rememoración, de reencuentro con lo que ya se conocía.</a:t>
            </a:r>
            <a:endParaRPr lang="en-US" sz="1550" dirty="0"/>
          </a:p>
        </p:txBody>
      </p:sp>
      <p:pic>
        <p:nvPicPr>
          <p:cNvPr id="10" name="Image 3" descr="preencoded.png"/>
          <p:cNvPicPr>
            <a:picLocks noChangeAspect="1"/>
          </p:cNvPicPr>
          <p:nvPr/>
        </p:nvPicPr>
        <p:blipFill>
          <a:blip r:embed="rId6"/>
          <a:stretch>
            <a:fillRect/>
          </a:stretch>
        </p:blipFill>
        <p:spPr>
          <a:xfrm>
            <a:off x="689015" y="5057537"/>
            <a:ext cx="984290" cy="1464231"/>
          </a:xfrm>
          <a:prstGeom prst="rect">
            <a:avLst/>
          </a:prstGeom>
        </p:spPr>
      </p:pic>
      <p:sp>
        <p:nvSpPr>
          <p:cNvPr id="11" name="Text 5"/>
          <p:cNvSpPr/>
          <p:nvPr/>
        </p:nvSpPr>
        <p:spPr>
          <a:xfrm>
            <a:off x="1968579" y="5254347"/>
            <a:ext cx="2583775" cy="322898"/>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Dignidad del alma</a:t>
            </a:r>
            <a:endParaRPr lang="en-US" sz="2000" dirty="0"/>
          </a:p>
        </p:txBody>
      </p:sp>
      <p:sp>
        <p:nvSpPr>
          <p:cNvPr id="12" name="Text 6"/>
          <p:cNvSpPr/>
          <p:nvPr/>
        </p:nvSpPr>
        <p:spPr>
          <a:xfrm>
            <a:off x="1968579" y="5695355"/>
            <a:ext cx="6486406" cy="629603"/>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Inter" pitchFamily="34" charset="0"/>
                <a:ea typeface="Inter" pitchFamily="34" charset="-122"/>
                <a:cs typeface="Inter" pitchFamily="34" charset="-120"/>
              </a:rPr>
              <a:t>Esta concepción implica que el alma tiene una dignidad que trasciende la existencia corporal.</a:t>
            </a:r>
            <a:endParaRPr lang="en-US" sz="1550" dirty="0"/>
          </a:p>
        </p:txBody>
      </p:sp>
      <p:sp>
        <p:nvSpPr>
          <p:cNvPr id="13" name="Text 7"/>
          <p:cNvSpPr/>
          <p:nvPr/>
        </p:nvSpPr>
        <p:spPr>
          <a:xfrm>
            <a:off x="689015" y="6743224"/>
            <a:ext cx="7765971" cy="944404"/>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Inter" pitchFamily="34" charset="0"/>
                <a:ea typeface="Inter" pitchFamily="34" charset="-122"/>
                <a:cs typeface="Inter" pitchFamily="34" charset="-120"/>
              </a:rPr>
              <a:t>En su diálogo Menón, Platón sostiene que el alma es inmortal y ha contemplado las Ideas en un estado previo a su encarnación, estableciendo una conexión profunda entre conocimiento y memoria.</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489466" y="384572"/>
            <a:ext cx="6884789" cy="458748"/>
          </a:xfrm>
          <a:prstGeom prst="rect">
            <a:avLst/>
          </a:prstGeom>
          <a:noFill/>
          <a:ln/>
        </p:spPr>
        <p:txBody>
          <a:bodyPr wrap="none" lIns="0" tIns="0" rIns="0" bIns="0" rtlCol="0" anchor="t"/>
          <a:lstStyle/>
          <a:p>
            <a:pPr marL="0" indent="0" algn="l">
              <a:lnSpc>
                <a:spcPts val="3600"/>
              </a:lnSpc>
              <a:buNone/>
            </a:pPr>
            <a:r>
              <a:rPr lang="en-US" sz="2850" b="1" dirty="0">
                <a:solidFill>
                  <a:srgbClr val="000000"/>
                </a:solidFill>
                <a:latin typeface="Petrona Bold" pitchFamily="34" charset="0"/>
                <a:ea typeface="Petrona Bold" pitchFamily="34" charset="-122"/>
                <a:cs typeface="Petrona Bold" pitchFamily="34" charset="-120"/>
              </a:rPr>
              <a:t>La antropología platónica: Cuerpo y alma</a:t>
            </a:r>
            <a:endParaRPr lang="en-US" sz="2850" dirty="0"/>
          </a:p>
        </p:txBody>
      </p:sp>
      <p:pic>
        <p:nvPicPr>
          <p:cNvPr id="3" name="Image 0" descr="preencoded.png"/>
          <p:cNvPicPr>
            <a:picLocks noChangeAspect="1"/>
          </p:cNvPicPr>
          <p:nvPr/>
        </p:nvPicPr>
        <p:blipFill>
          <a:blip r:embed="rId3"/>
          <a:stretch>
            <a:fillRect/>
          </a:stretch>
        </p:blipFill>
        <p:spPr>
          <a:xfrm>
            <a:off x="489466" y="1122998"/>
            <a:ext cx="13651468" cy="7474506"/>
          </a:xfrm>
          <a:prstGeom prst="rect">
            <a:avLst/>
          </a:prstGeom>
        </p:spPr>
      </p:pic>
      <p:sp>
        <p:nvSpPr>
          <p:cNvPr id="4" name="Shape 1"/>
          <p:cNvSpPr/>
          <p:nvPr/>
        </p:nvSpPr>
        <p:spPr>
          <a:xfrm>
            <a:off x="4177308" y="8627983"/>
            <a:ext cx="139779" cy="139779"/>
          </a:xfrm>
          <a:prstGeom prst="roundRect">
            <a:avLst>
              <a:gd name="adj" fmla="val 13084"/>
            </a:avLst>
          </a:prstGeom>
          <a:solidFill>
            <a:srgbClr val="00334D"/>
          </a:solidFill>
          <a:ln/>
        </p:spPr>
        <p:txBody>
          <a:bodyPr/>
          <a:lstStyle/>
          <a:p>
            <a:endParaRPr lang="en-US"/>
          </a:p>
        </p:txBody>
      </p:sp>
      <p:sp>
        <p:nvSpPr>
          <p:cNvPr id="5" name="Text 2"/>
          <p:cNvSpPr/>
          <p:nvPr/>
        </p:nvSpPr>
        <p:spPr>
          <a:xfrm>
            <a:off x="4378047" y="8627983"/>
            <a:ext cx="560308" cy="139779"/>
          </a:xfrm>
          <a:prstGeom prst="rect">
            <a:avLst/>
          </a:prstGeom>
          <a:noFill/>
          <a:ln/>
        </p:spPr>
        <p:txBody>
          <a:bodyPr wrap="none" lIns="0" tIns="0" rIns="0" bIns="0" rtlCol="0" anchor="t"/>
          <a:lstStyle/>
          <a:p>
            <a:pPr marL="0" indent="0" algn="l">
              <a:lnSpc>
                <a:spcPts val="1100"/>
              </a:lnSpc>
              <a:buNone/>
            </a:pPr>
            <a:r>
              <a:rPr lang="en-US" sz="1100" dirty="0">
                <a:solidFill>
                  <a:srgbClr val="272525"/>
                </a:solidFill>
                <a:latin typeface="Inter" pitchFamily="34" charset="0"/>
                <a:ea typeface="Inter" pitchFamily="34" charset="-122"/>
                <a:cs typeface="Inter" pitchFamily="34" charset="-120"/>
              </a:rPr>
              <a:t>Racional</a:t>
            </a:r>
            <a:endParaRPr lang="en-US" sz="1100" dirty="0"/>
          </a:p>
        </p:txBody>
      </p:sp>
      <p:sp>
        <p:nvSpPr>
          <p:cNvPr id="6" name="Shape 3"/>
          <p:cNvSpPr/>
          <p:nvPr/>
        </p:nvSpPr>
        <p:spPr>
          <a:xfrm>
            <a:off x="6936224" y="8627983"/>
            <a:ext cx="139779" cy="139779"/>
          </a:xfrm>
          <a:prstGeom prst="roundRect">
            <a:avLst>
              <a:gd name="adj" fmla="val 13084"/>
            </a:avLst>
          </a:prstGeom>
          <a:solidFill>
            <a:srgbClr val="0083C5"/>
          </a:solidFill>
          <a:ln/>
        </p:spPr>
        <p:txBody>
          <a:bodyPr/>
          <a:lstStyle/>
          <a:p>
            <a:endParaRPr lang="en-US"/>
          </a:p>
        </p:txBody>
      </p:sp>
      <p:sp>
        <p:nvSpPr>
          <p:cNvPr id="7" name="Text 4"/>
          <p:cNvSpPr/>
          <p:nvPr/>
        </p:nvSpPr>
        <p:spPr>
          <a:xfrm>
            <a:off x="7136963" y="8627983"/>
            <a:ext cx="557093" cy="139779"/>
          </a:xfrm>
          <a:prstGeom prst="rect">
            <a:avLst/>
          </a:prstGeom>
          <a:noFill/>
          <a:ln/>
        </p:spPr>
        <p:txBody>
          <a:bodyPr wrap="none" lIns="0" tIns="0" rIns="0" bIns="0" rtlCol="0" anchor="t"/>
          <a:lstStyle/>
          <a:p>
            <a:pPr marL="0" indent="0" algn="l">
              <a:lnSpc>
                <a:spcPts val="1100"/>
              </a:lnSpc>
              <a:buNone/>
            </a:pPr>
            <a:r>
              <a:rPr lang="en-US" sz="1100" dirty="0">
                <a:solidFill>
                  <a:srgbClr val="272525"/>
                </a:solidFill>
                <a:latin typeface="Inter" pitchFamily="34" charset="0"/>
                <a:ea typeface="Inter" pitchFamily="34" charset="-122"/>
                <a:cs typeface="Inter" pitchFamily="34" charset="-120"/>
              </a:rPr>
              <a:t>Irascible</a:t>
            </a:r>
            <a:endParaRPr lang="en-US" sz="1100" dirty="0"/>
          </a:p>
        </p:txBody>
      </p:sp>
      <p:sp>
        <p:nvSpPr>
          <p:cNvPr id="8" name="Shape 5"/>
          <p:cNvSpPr/>
          <p:nvPr/>
        </p:nvSpPr>
        <p:spPr>
          <a:xfrm>
            <a:off x="9692045" y="8627983"/>
            <a:ext cx="139779" cy="139779"/>
          </a:xfrm>
          <a:prstGeom prst="roundRect">
            <a:avLst>
              <a:gd name="adj" fmla="val 13084"/>
            </a:avLst>
          </a:prstGeom>
          <a:solidFill>
            <a:srgbClr val="3FBFFF"/>
          </a:solidFill>
          <a:ln/>
        </p:spPr>
        <p:txBody>
          <a:bodyPr/>
          <a:lstStyle/>
          <a:p>
            <a:endParaRPr lang="en-US"/>
          </a:p>
        </p:txBody>
      </p:sp>
      <p:sp>
        <p:nvSpPr>
          <p:cNvPr id="9" name="Text 6"/>
          <p:cNvSpPr/>
          <p:nvPr/>
        </p:nvSpPr>
        <p:spPr>
          <a:xfrm>
            <a:off x="9892784" y="8627983"/>
            <a:ext cx="938927" cy="139779"/>
          </a:xfrm>
          <a:prstGeom prst="rect">
            <a:avLst/>
          </a:prstGeom>
          <a:noFill/>
          <a:ln/>
        </p:spPr>
        <p:txBody>
          <a:bodyPr wrap="none" lIns="0" tIns="0" rIns="0" bIns="0" rtlCol="0" anchor="t"/>
          <a:lstStyle/>
          <a:p>
            <a:pPr marL="0" indent="0" algn="l">
              <a:lnSpc>
                <a:spcPts val="1100"/>
              </a:lnSpc>
              <a:buNone/>
            </a:pPr>
            <a:r>
              <a:rPr lang="en-US" sz="1100" dirty="0">
                <a:solidFill>
                  <a:srgbClr val="272525"/>
                </a:solidFill>
                <a:latin typeface="Inter" pitchFamily="34" charset="0"/>
                <a:ea typeface="Inter" pitchFamily="34" charset="-122"/>
                <a:cs typeface="Inter" pitchFamily="34" charset="-120"/>
              </a:rPr>
              <a:t>Concupiscible</a:t>
            </a:r>
            <a:endParaRPr lang="en-US" sz="1100" dirty="0"/>
          </a:p>
        </p:txBody>
      </p:sp>
      <p:sp>
        <p:nvSpPr>
          <p:cNvPr id="10" name="Text 7"/>
          <p:cNvSpPr/>
          <p:nvPr/>
        </p:nvSpPr>
        <p:spPr>
          <a:xfrm>
            <a:off x="489466" y="8925044"/>
            <a:ext cx="13651468" cy="671512"/>
          </a:xfrm>
          <a:prstGeom prst="rect">
            <a:avLst/>
          </a:prstGeom>
          <a:noFill/>
          <a:ln/>
        </p:spPr>
        <p:txBody>
          <a:bodyPr wrap="square" lIns="0" tIns="0" rIns="0" bIns="0" rtlCol="0" anchor="t"/>
          <a:lstStyle/>
          <a:p>
            <a:pPr marL="0" indent="0" algn="l">
              <a:lnSpc>
                <a:spcPts val="1750"/>
              </a:lnSpc>
              <a:buNone/>
            </a:pPr>
            <a:r>
              <a:rPr lang="en-US" sz="1100" dirty="0">
                <a:solidFill>
                  <a:srgbClr val="272525"/>
                </a:solidFill>
                <a:latin typeface="Inter" pitchFamily="34" charset="0"/>
                <a:ea typeface="Inter" pitchFamily="34" charset="-122"/>
                <a:cs typeface="Inter" pitchFamily="34" charset="-120"/>
              </a:rPr>
              <a:t>El ser humano, según Platón, está compuesto de cuerpo y alma. El cuerpo pertenece al mundo sensible y es fuente de confusión, mientras que el alma pertenece al mundo inteligible. Platón divide el alma en tres partes: racional (encargada de gobernar con sabiduría), irascible (responsable del coraje y la defensa del bien) y concupiscible (relacionada con los deseos y apetitos). La justicia personal surge cuando estas tres partes están en armonía bajo el liderazgo de la razón.</a:t>
            </a:r>
            <a:endParaRPr 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0672"/>
          </a:xfrm>
          <a:prstGeom prst="rect">
            <a:avLst/>
          </a:prstGeom>
        </p:spPr>
      </p:pic>
      <p:sp>
        <p:nvSpPr>
          <p:cNvPr id="3" name="Text 0"/>
          <p:cNvSpPr/>
          <p:nvPr/>
        </p:nvSpPr>
        <p:spPr>
          <a:xfrm>
            <a:off x="784384" y="616268"/>
            <a:ext cx="7575233" cy="1470660"/>
          </a:xfrm>
          <a:prstGeom prst="rect">
            <a:avLst/>
          </a:prstGeom>
          <a:noFill/>
          <a:ln/>
        </p:spPr>
        <p:txBody>
          <a:bodyPr wrap="square" lIns="0" tIns="0" rIns="0" bIns="0" rtlCol="0" anchor="t"/>
          <a:lstStyle/>
          <a:p>
            <a:pPr marL="0" indent="0" algn="l">
              <a:lnSpc>
                <a:spcPts val="5750"/>
              </a:lnSpc>
              <a:buNone/>
            </a:pPr>
            <a:r>
              <a:rPr lang="en-US" sz="4600" b="1" dirty="0">
                <a:solidFill>
                  <a:srgbClr val="000000"/>
                </a:solidFill>
                <a:latin typeface="Petrona Bold" pitchFamily="34" charset="0"/>
                <a:ea typeface="Petrona Bold" pitchFamily="34" charset="-122"/>
                <a:cs typeface="Petrona Bold" pitchFamily="34" charset="-120"/>
              </a:rPr>
              <a:t>Filósofos Presocráticos: El asombro ante el cosmos</a:t>
            </a:r>
            <a:endParaRPr lang="en-US" sz="4600" dirty="0"/>
          </a:p>
        </p:txBody>
      </p:sp>
      <p:sp>
        <p:nvSpPr>
          <p:cNvPr id="4" name="Shape 1"/>
          <p:cNvSpPr/>
          <p:nvPr/>
        </p:nvSpPr>
        <p:spPr>
          <a:xfrm>
            <a:off x="784384" y="2423041"/>
            <a:ext cx="504230" cy="504230"/>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5" name="Text 2"/>
          <p:cNvSpPr/>
          <p:nvPr/>
        </p:nvSpPr>
        <p:spPr>
          <a:xfrm>
            <a:off x="1512689" y="2500074"/>
            <a:ext cx="2919293" cy="367665"/>
          </a:xfrm>
          <a:prstGeom prst="rect">
            <a:avLst/>
          </a:prstGeom>
          <a:noFill/>
          <a:ln/>
        </p:spPr>
        <p:txBody>
          <a:bodyPr wrap="none" lIns="0" tIns="0" rIns="0" bIns="0" rtlCol="0" anchor="t"/>
          <a:lstStyle/>
          <a:p>
            <a:pPr marL="0" indent="0" algn="l">
              <a:lnSpc>
                <a:spcPts val="2850"/>
              </a:lnSpc>
              <a:buNone/>
            </a:pPr>
            <a:r>
              <a:rPr lang="en-US" sz="2300" b="1" dirty="0">
                <a:solidFill>
                  <a:srgbClr val="272525"/>
                </a:solidFill>
                <a:latin typeface="Petrona Bold" pitchFamily="34" charset="0"/>
                <a:ea typeface="Petrona Bold" pitchFamily="34" charset="-122"/>
                <a:cs typeface="Petrona Bold" pitchFamily="34" charset="-120"/>
              </a:rPr>
              <a:t>Abandono del mito</a:t>
            </a:r>
            <a:endParaRPr lang="en-US" sz="2300" dirty="0"/>
          </a:p>
        </p:txBody>
      </p:sp>
      <p:sp>
        <p:nvSpPr>
          <p:cNvPr id="6" name="Text 3"/>
          <p:cNvSpPr/>
          <p:nvPr/>
        </p:nvSpPr>
        <p:spPr>
          <a:xfrm>
            <a:off x="1512689" y="3002161"/>
            <a:ext cx="2919293" cy="2509480"/>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Los presocráticos fueron los primeros pensadores que buscaron una explicación racional del universo, abandonando las narraciones míticas tradicionales.</a:t>
            </a:r>
            <a:endParaRPr lang="en-US" sz="1750" dirty="0"/>
          </a:p>
        </p:txBody>
      </p:sp>
      <p:sp>
        <p:nvSpPr>
          <p:cNvPr id="7" name="Shape 4"/>
          <p:cNvSpPr/>
          <p:nvPr/>
        </p:nvSpPr>
        <p:spPr>
          <a:xfrm>
            <a:off x="4712137" y="2423041"/>
            <a:ext cx="504230" cy="504230"/>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8" name="Text 5"/>
          <p:cNvSpPr/>
          <p:nvPr/>
        </p:nvSpPr>
        <p:spPr>
          <a:xfrm>
            <a:off x="5440442" y="2500074"/>
            <a:ext cx="2919293" cy="367665"/>
          </a:xfrm>
          <a:prstGeom prst="rect">
            <a:avLst/>
          </a:prstGeom>
          <a:noFill/>
          <a:ln/>
        </p:spPr>
        <p:txBody>
          <a:bodyPr wrap="none" lIns="0" tIns="0" rIns="0" bIns="0" rtlCol="0" anchor="t"/>
          <a:lstStyle/>
          <a:p>
            <a:pPr marL="0" indent="0" algn="l">
              <a:lnSpc>
                <a:spcPts val="2850"/>
              </a:lnSpc>
              <a:buNone/>
            </a:pPr>
            <a:r>
              <a:rPr lang="en-US" sz="2300" b="1" dirty="0">
                <a:solidFill>
                  <a:srgbClr val="272525"/>
                </a:solidFill>
                <a:latin typeface="Petrona Bold" pitchFamily="34" charset="0"/>
                <a:ea typeface="Petrona Bold" pitchFamily="34" charset="-122"/>
                <a:cs typeface="Petrona Bold" pitchFamily="34" charset="-120"/>
              </a:rPr>
              <a:t>Estudio de la physis</a:t>
            </a:r>
            <a:endParaRPr lang="en-US" sz="2300" dirty="0"/>
          </a:p>
        </p:txBody>
      </p:sp>
      <p:sp>
        <p:nvSpPr>
          <p:cNvPr id="9" name="Text 6"/>
          <p:cNvSpPr/>
          <p:nvPr/>
        </p:nvSpPr>
        <p:spPr>
          <a:xfrm>
            <a:off x="5440442" y="3002161"/>
            <a:ext cx="2919293" cy="2150983"/>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Su investigación se centró en la naturaleza, intentando descubrir el principio fundamental que da origen a todas las cosas.</a:t>
            </a:r>
            <a:endParaRPr lang="en-US" sz="1750" dirty="0"/>
          </a:p>
        </p:txBody>
      </p:sp>
      <p:sp>
        <p:nvSpPr>
          <p:cNvPr id="10" name="Shape 7"/>
          <p:cNvSpPr/>
          <p:nvPr/>
        </p:nvSpPr>
        <p:spPr>
          <a:xfrm>
            <a:off x="784384" y="5959793"/>
            <a:ext cx="504230" cy="504230"/>
          </a:xfrm>
          <a:prstGeom prst="roundRect">
            <a:avLst>
              <a:gd name="adj" fmla="val 18669"/>
            </a:avLst>
          </a:prstGeom>
          <a:solidFill>
            <a:srgbClr val="CCEEFF"/>
          </a:solidFill>
          <a:ln w="7620">
            <a:solidFill>
              <a:srgbClr val="B2D4E5"/>
            </a:solidFill>
            <a:prstDash val="solid"/>
          </a:ln>
        </p:spPr>
        <p:txBody>
          <a:bodyPr/>
          <a:lstStyle/>
          <a:p>
            <a:endParaRPr lang="en-US"/>
          </a:p>
        </p:txBody>
      </p:sp>
      <p:sp>
        <p:nvSpPr>
          <p:cNvPr id="11" name="Text 8"/>
          <p:cNvSpPr/>
          <p:nvPr/>
        </p:nvSpPr>
        <p:spPr>
          <a:xfrm>
            <a:off x="1512689" y="6036826"/>
            <a:ext cx="3698200" cy="367665"/>
          </a:xfrm>
          <a:prstGeom prst="rect">
            <a:avLst/>
          </a:prstGeom>
          <a:noFill/>
          <a:ln/>
        </p:spPr>
        <p:txBody>
          <a:bodyPr wrap="none" lIns="0" tIns="0" rIns="0" bIns="0" rtlCol="0" anchor="t"/>
          <a:lstStyle/>
          <a:p>
            <a:pPr marL="0" indent="0" algn="l">
              <a:lnSpc>
                <a:spcPts val="2850"/>
              </a:lnSpc>
              <a:buNone/>
            </a:pPr>
            <a:r>
              <a:rPr lang="en-US" sz="2300" b="1" dirty="0">
                <a:solidFill>
                  <a:srgbClr val="272525"/>
                </a:solidFill>
                <a:latin typeface="Petrona Bold" pitchFamily="34" charset="0"/>
                <a:ea typeface="Petrona Bold" pitchFamily="34" charset="-122"/>
                <a:cs typeface="Petrona Bold" pitchFamily="34" charset="-120"/>
              </a:rPr>
              <a:t>Perspectiva natural y lógica</a:t>
            </a:r>
            <a:endParaRPr lang="en-US" sz="2300" dirty="0"/>
          </a:p>
        </p:txBody>
      </p:sp>
      <p:sp>
        <p:nvSpPr>
          <p:cNvPr id="12" name="Text 9"/>
          <p:cNvSpPr/>
          <p:nvPr/>
        </p:nvSpPr>
        <p:spPr>
          <a:xfrm>
            <a:off x="1512689" y="6538913"/>
            <a:ext cx="6846927" cy="1075492"/>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Comenzaron a formular teorías sobre el origen y la estructura del mundo desde una perspectiva natural y lógica, sentando las bases del pensamiento racional.</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4230" y="747236"/>
            <a:ext cx="7668339" cy="1383506"/>
          </a:xfrm>
          <a:prstGeom prst="rect">
            <a:avLst/>
          </a:prstGeom>
          <a:noFill/>
          <a:ln/>
        </p:spPr>
        <p:txBody>
          <a:bodyPr wrap="square" lIns="0" tIns="0" rIns="0" bIns="0" rtlCol="0" anchor="t"/>
          <a:lstStyle/>
          <a:p>
            <a:pPr marL="0" indent="0" algn="l">
              <a:lnSpc>
                <a:spcPts val="5400"/>
              </a:lnSpc>
              <a:buNone/>
            </a:pPr>
            <a:r>
              <a:rPr lang="en-US" sz="4350" b="1" dirty="0">
                <a:solidFill>
                  <a:srgbClr val="000000"/>
                </a:solidFill>
                <a:latin typeface="Petrona Bold" pitchFamily="34" charset="0"/>
                <a:ea typeface="Petrona Bold" pitchFamily="34" charset="-122"/>
                <a:cs typeface="Petrona Bold" pitchFamily="34" charset="-120"/>
              </a:rPr>
              <a:t>La política y la justicia: El Estado ideal</a:t>
            </a:r>
            <a:endParaRPr lang="en-US" sz="4350" dirty="0"/>
          </a:p>
        </p:txBody>
      </p:sp>
      <p:sp>
        <p:nvSpPr>
          <p:cNvPr id="4" name="Shape 1"/>
          <p:cNvSpPr/>
          <p:nvPr/>
        </p:nvSpPr>
        <p:spPr>
          <a:xfrm>
            <a:off x="6224230" y="2446973"/>
            <a:ext cx="7668339" cy="2436971"/>
          </a:xfrm>
          <a:prstGeom prst="roundRect">
            <a:avLst>
              <a:gd name="adj" fmla="val 3633"/>
            </a:avLst>
          </a:prstGeom>
          <a:noFill/>
          <a:ln w="7620">
            <a:solidFill>
              <a:srgbClr val="000000">
                <a:alpha val="8000"/>
              </a:srgbClr>
            </a:solidFill>
            <a:prstDash val="solid"/>
          </a:ln>
        </p:spPr>
        <p:txBody>
          <a:bodyPr/>
          <a:lstStyle/>
          <a:p>
            <a:endParaRPr lang="en-US"/>
          </a:p>
        </p:txBody>
      </p:sp>
      <p:sp>
        <p:nvSpPr>
          <p:cNvPr id="5" name="Shape 2"/>
          <p:cNvSpPr/>
          <p:nvPr/>
        </p:nvSpPr>
        <p:spPr>
          <a:xfrm>
            <a:off x="6231850" y="2454593"/>
            <a:ext cx="7652266" cy="605433"/>
          </a:xfrm>
          <a:prstGeom prst="rect">
            <a:avLst/>
          </a:prstGeom>
          <a:solidFill>
            <a:srgbClr val="FFFFFF">
              <a:alpha val="4000"/>
            </a:srgbClr>
          </a:solidFill>
          <a:ln/>
        </p:spPr>
        <p:txBody>
          <a:bodyPr/>
          <a:lstStyle/>
          <a:p>
            <a:endParaRPr lang="en-US"/>
          </a:p>
        </p:txBody>
      </p:sp>
      <p:sp>
        <p:nvSpPr>
          <p:cNvPr id="6" name="Text 3"/>
          <p:cNvSpPr/>
          <p:nvPr/>
        </p:nvSpPr>
        <p:spPr>
          <a:xfrm>
            <a:off x="6443543" y="2588657"/>
            <a:ext cx="212514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Clase social</a:t>
            </a:r>
            <a:endParaRPr lang="en-US" sz="1650" dirty="0"/>
          </a:p>
        </p:txBody>
      </p:sp>
      <p:sp>
        <p:nvSpPr>
          <p:cNvPr id="7" name="Text 4"/>
          <p:cNvSpPr/>
          <p:nvPr/>
        </p:nvSpPr>
        <p:spPr>
          <a:xfrm>
            <a:off x="8997791" y="2588657"/>
            <a:ext cx="212133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Virtud</a:t>
            </a:r>
            <a:endParaRPr lang="en-US" sz="1650" dirty="0"/>
          </a:p>
        </p:txBody>
      </p:sp>
      <p:sp>
        <p:nvSpPr>
          <p:cNvPr id="8" name="Text 5"/>
          <p:cNvSpPr/>
          <p:nvPr/>
        </p:nvSpPr>
        <p:spPr>
          <a:xfrm>
            <a:off x="11548229" y="2588657"/>
            <a:ext cx="212514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Parte del alma</a:t>
            </a:r>
            <a:endParaRPr lang="en-US" sz="1650" dirty="0"/>
          </a:p>
        </p:txBody>
      </p:sp>
      <p:sp>
        <p:nvSpPr>
          <p:cNvPr id="9" name="Shape 6"/>
          <p:cNvSpPr/>
          <p:nvPr/>
        </p:nvSpPr>
        <p:spPr>
          <a:xfrm>
            <a:off x="6231850" y="3060025"/>
            <a:ext cx="7652266" cy="605433"/>
          </a:xfrm>
          <a:prstGeom prst="rect">
            <a:avLst/>
          </a:prstGeom>
          <a:solidFill>
            <a:srgbClr val="000000">
              <a:alpha val="4000"/>
            </a:srgbClr>
          </a:solidFill>
          <a:ln/>
        </p:spPr>
        <p:txBody>
          <a:bodyPr/>
          <a:lstStyle/>
          <a:p>
            <a:endParaRPr lang="en-US"/>
          </a:p>
        </p:txBody>
      </p:sp>
      <p:sp>
        <p:nvSpPr>
          <p:cNvPr id="10" name="Text 7"/>
          <p:cNvSpPr/>
          <p:nvPr/>
        </p:nvSpPr>
        <p:spPr>
          <a:xfrm>
            <a:off x="6443543" y="3194090"/>
            <a:ext cx="212514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Gobernantes</a:t>
            </a:r>
            <a:endParaRPr lang="en-US" sz="1650" dirty="0"/>
          </a:p>
        </p:txBody>
      </p:sp>
      <p:sp>
        <p:nvSpPr>
          <p:cNvPr id="11" name="Text 8"/>
          <p:cNvSpPr/>
          <p:nvPr/>
        </p:nvSpPr>
        <p:spPr>
          <a:xfrm>
            <a:off x="8997791" y="3194090"/>
            <a:ext cx="212133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Sabiduría</a:t>
            </a:r>
            <a:endParaRPr lang="en-US" sz="1650" dirty="0"/>
          </a:p>
        </p:txBody>
      </p:sp>
      <p:sp>
        <p:nvSpPr>
          <p:cNvPr id="12" name="Text 9"/>
          <p:cNvSpPr/>
          <p:nvPr/>
        </p:nvSpPr>
        <p:spPr>
          <a:xfrm>
            <a:off x="11548229" y="3194090"/>
            <a:ext cx="212514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Racional</a:t>
            </a:r>
            <a:endParaRPr lang="en-US" sz="1650" dirty="0"/>
          </a:p>
        </p:txBody>
      </p:sp>
      <p:sp>
        <p:nvSpPr>
          <p:cNvPr id="13" name="Shape 10"/>
          <p:cNvSpPr/>
          <p:nvPr/>
        </p:nvSpPr>
        <p:spPr>
          <a:xfrm>
            <a:off x="6231850" y="3665458"/>
            <a:ext cx="7652266" cy="605433"/>
          </a:xfrm>
          <a:prstGeom prst="rect">
            <a:avLst/>
          </a:prstGeom>
          <a:solidFill>
            <a:srgbClr val="FFFFFF">
              <a:alpha val="4000"/>
            </a:srgbClr>
          </a:solidFill>
          <a:ln/>
        </p:spPr>
        <p:txBody>
          <a:bodyPr/>
          <a:lstStyle/>
          <a:p>
            <a:endParaRPr lang="en-US"/>
          </a:p>
        </p:txBody>
      </p:sp>
      <p:sp>
        <p:nvSpPr>
          <p:cNvPr id="14" name="Text 11"/>
          <p:cNvSpPr/>
          <p:nvPr/>
        </p:nvSpPr>
        <p:spPr>
          <a:xfrm>
            <a:off x="6443543" y="3799523"/>
            <a:ext cx="212514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Guardianes</a:t>
            </a:r>
            <a:endParaRPr lang="en-US" sz="1650" dirty="0"/>
          </a:p>
        </p:txBody>
      </p:sp>
      <p:sp>
        <p:nvSpPr>
          <p:cNvPr id="15" name="Text 12"/>
          <p:cNvSpPr/>
          <p:nvPr/>
        </p:nvSpPr>
        <p:spPr>
          <a:xfrm>
            <a:off x="8997791" y="3799523"/>
            <a:ext cx="212133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Valentía</a:t>
            </a:r>
            <a:endParaRPr lang="en-US" sz="1650" dirty="0"/>
          </a:p>
        </p:txBody>
      </p:sp>
      <p:sp>
        <p:nvSpPr>
          <p:cNvPr id="16" name="Text 13"/>
          <p:cNvSpPr/>
          <p:nvPr/>
        </p:nvSpPr>
        <p:spPr>
          <a:xfrm>
            <a:off x="11548229" y="3799523"/>
            <a:ext cx="212514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Irascible</a:t>
            </a:r>
            <a:endParaRPr lang="en-US" sz="1650" dirty="0"/>
          </a:p>
        </p:txBody>
      </p:sp>
      <p:sp>
        <p:nvSpPr>
          <p:cNvPr id="17" name="Shape 14"/>
          <p:cNvSpPr/>
          <p:nvPr/>
        </p:nvSpPr>
        <p:spPr>
          <a:xfrm>
            <a:off x="6231850" y="4270891"/>
            <a:ext cx="7652266" cy="605433"/>
          </a:xfrm>
          <a:prstGeom prst="rect">
            <a:avLst/>
          </a:prstGeom>
          <a:solidFill>
            <a:srgbClr val="000000">
              <a:alpha val="4000"/>
            </a:srgbClr>
          </a:solidFill>
          <a:ln/>
        </p:spPr>
        <p:txBody>
          <a:bodyPr/>
          <a:lstStyle/>
          <a:p>
            <a:endParaRPr lang="en-US"/>
          </a:p>
        </p:txBody>
      </p:sp>
      <p:sp>
        <p:nvSpPr>
          <p:cNvPr id="18" name="Text 15"/>
          <p:cNvSpPr/>
          <p:nvPr/>
        </p:nvSpPr>
        <p:spPr>
          <a:xfrm>
            <a:off x="6443543" y="4404955"/>
            <a:ext cx="212514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Productores</a:t>
            </a:r>
            <a:endParaRPr lang="en-US" sz="1650" dirty="0"/>
          </a:p>
        </p:txBody>
      </p:sp>
      <p:sp>
        <p:nvSpPr>
          <p:cNvPr id="19" name="Text 16"/>
          <p:cNvSpPr/>
          <p:nvPr/>
        </p:nvSpPr>
        <p:spPr>
          <a:xfrm>
            <a:off x="8997791" y="4404955"/>
            <a:ext cx="212133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Moderación</a:t>
            </a:r>
            <a:endParaRPr lang="en-US" sz="1650" dirty="0"/>
          </a:p>
        </p:txBody>
      </p:sp>
      <p:sp>
        <p:nvSpPr>
          <p:cNvPr id="20" name="Text 17"/>
          <p:cNvSpPr/>
          <p:nvPr/>
        </p:nvSpPr>
        <p:spPr>
          <a:xfrm>
            <a:off x="11548229" y="4404955"/>
            <a:ext cx="2125147" cy="337304"/>
          </a:xfrm>
          <a:prstGeom prst="rect">
            <a:avLst/>
          </a:prstGeom>
          <a:noFill/>
          <a:ln/>
        </p:spPr>
        <p:txBody>
          <a:bodyPr wrap="non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Concupiscible</a:t>
            </a:r>
            <a:endParaRPr lang="en-US" sz="1650" dirty="0"/>
          </a:p>
        </p:txBody>
      </p:sp>
      <p:sp>
        <p:nvSpPr>
          <p:cNvPr id="21" name="Text 18"/>
          <p:cNvSpPr/>
          <p:nvPr/>
        </p:nvSpPr>
        <p:spPr>
          <a:xfrm>
            <a:off x="6224230" y="5121116"/>
            <a:ext cx="7668339" cy="2361128"/>
          </a:xfrm>
          <a:prstGeom prst="rect">
            <a:avLst/>
          </a:prstGeom>
          <a:noFill/>
          <a:ln/>
        </p:spPr>
        <p:txBody>
          <a:bodyPr wrap="square" lIns="0" tIns="0" rIns="0" bIns="0" rtlCol="0" anchor="t"/>
          <a:lstStyle/>
          <a:p>
            <a:pPr marL="0" indent="0" algn="l">
              <a:lnSpc>
                <a:spcPts val="2650"/>
              </a:lnSpc>
              <a:buNone/>
            </a:pPr>
            <a:r>
              <a:rPr lang="en-US" sz="1650" dirty="0">
                <a:solidFill>
                  <a:srgbClr val="272525"/>
                </a:solidFill>
                <a:latin typeface="Inter" pitchFamily="34" charset="0"/>
                <a:ea typeface="Inter" pitchFamily="34" charset="-122"/>
                <a:cs typeface="Inter" pitchFamily="34" charset="-120"/>
              </a:rPr>
              <a:t>En su obra La República, Platón proyecta su visión del alma al Estado. Así como el alma justa es la que mantiene el orden entre sus partes, una ciudad justa es aquella donde cada clase cumple su función. Esta propuesta desemboca en la idea del filósofo-rey, es decir, que solo quien ha contemplado las Ideas puede gobernar con auténtica justicia. La educación como ascenso del alma: Platón concibe la educación como un proceso de liberación del alma de las cadenas de la ignorancia.</a:t>
            </a:r>
            <a:endParaRPr lang="en-US" sz="16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1981"/>
          </a:xfrm>
          <a:prstGeom prst="rect">
            <a:avLst/>
          </a:prstGeom>
        </p:spPr>
      </p:pic>
      <p:sp>
        <p:nvSpPr>
          <p:cNvPr id="3" name="Text 0"/>
          <p:cNvSpPr/>
          <p:nvPr/>
        </p:nvSpPr>
        <p:spPr>
          <a:xfrm>
            <a:off x="681990" y="535781"/>
            <a:ext cx="7780020" cy="1278731"/>
          </a:xfrm>
          <a:prstGeom prst="rect">
            <a:avLst/>
          </a:prstGeom>
          <a:noFill/>
          <a:ln/>
        </p:spPr>
        <p:txBody>
          <a:bodyPr wrap="square" lIns="0" tIns="0" rIns="0" bIns="0" rtlCol="0" anchor="t"/>
          <a:lstStyle/>
          <a:p>
            <a:pPr marL="0" indent="0" algn="l">
              <a:lnSpc>
                <a:spcPts val="5000"/>
              </a:lnSpc>
              <a:buNone/>
            </a:pPr>
            <a:r>
              <a:rPr lang="en-US" sz="4000" b="1" dirty="0">
                <a:solidFill>
                  <a:srgbClr val="000000"/>
                </a:solidFill>
                <a:latin typeface="Petrona Bold" pitchFamily="34" charset="0"/>
                <a:ea typeface="Petrona Bold" pitchFamily="34" charset="-122"/>
                <a:cs typeface="Petrona Bold" pitchFamily="34" charset="-120"/>
              </a:rPr>
              <a:t>El Mito de la Caverna: Alegoría del conocimiento</a:t>
            </a:r>
            <a:endParaRPr lang="en-US" sz="4000" dirty="0"/>
          </a:p>
        </p:txBody>
      </p:sp>
      <p:sp>
        <p:nvSpPr>
          <p:cNvPr id="4" name="Shape 1"/>
          <p:cNvSpPr/>
          <p:nvPr/>
        </p:nvSpPr>
        <p:spPr>
          <a:xfrm>
            <a:off x="681990" y="2691408"/>
            <a:ext cx="2398395" cy="194786"/>
          </a:xfrm>
          <a:prstGeom prst="roundRect">
            <a:avLst>
              <a:gd name="adj" fmla="val 42019"/>
            </a:avLst>
          </a:prstGeom>
          <a:solidFill>
            <a:srgbClr val="CCEEFF"/>
          </a:solidFill>
          <a:ln w="7620">
            <a:solidFill>
              <a:srgbClr val="B2D4E5"/>
            </a:solidFill>
            <a:prstDash val="solid"/>
          </a:ln>
        </p:spPr>
        <p:txBody>
          <a:bodyPr/>
          <a:lstStyle/>
          <a:p>
            <a:endParaRPr lang="en-US"/>
          </a:p>
        </p:txBody>
      </p:sp>
      <p:sp>
        <p:nvSpPr>
          <p:cNvPr id="5" name="Text 2"/>
          <p:cNvSpPr/>
          <p:nvPr/>
        </p:nvSpPr>
        <p:spPr>
          <a:xfrm>
            <a:off x="681990" y="3178493"/>
            <a:ext cx="2398395" cy="639366"/>
          </a:xfrm>
          <a:prstGeom prst="rect">
            <a:avLst/>
          </a:prstGeom>
          <a:noFill/>
          <a:ln/>
        </p:spPr>
        <p:txBody>
          <a:bodyPr wrap="squar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Los prisioneros encadenados</a:t>
            </a:r>
            <a:endParaRPr lang="en-US" sz="2000" dirty="0"/>
          </a:p>
        </p:txBody>
      </p:sp>
      <p:sp>
        <p:nvSpPr>
          <p:cNvPr id="6" name="Text 3"/>
          <p:cNvSpPr/>
          <p:nvPr/>
        </p:nvSpPr>
        <p:spPr>
          <a:xfrm>
            <a:off x="681990" y="3934778"/>
            <a:ext cx="2398395" cy="3741896"/>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Imagina una caverna subterránea donde prisioneros están encadenados desde su nacimiento, solo pueden mirar hacia una pared donde ven sombras proyectadas por un fuego. Los prisioneros creen que esas sombras son la única realidad existente.</a:t>
            </a:r>
            <a:endParaRPr lang="en-US" sz="1500" dirty="0"/>
          </a:p>
        </p:txBody>
      </p:sp>
      <p:sp>
        <p:nvSpPr>
          <p:cNvPr id="7" name="Shape 4"/>
          <p:cNvSpPr/>
          <p:nvPr/>
        </p:nvSpPr>
        <p:spPr>
          <a:xfrm>
            <a:off x="3372683" y="2399109"/>
            <a:ext cx="2398514" cy="194786"/>
          </a:xfrm>
          <a:prstGeom prst="roundRect">
            <a:avLst>
              <a:gd name="adj" fmla="val 42019"/>
            </a:avLst>
          </a:prstGeom>
          <a:solidFill>
            <a:srgbClr val="CCEEFF"/>
          </a:solidFill>
          <a:ln w="7620">
            <a:solidFill>
              <a:srgbClr val="B2D4E5"/>
            </a:solidFill>
            <a:prstDash val="solid"/>
          </a:ln>
        </p:spPr>
        <p:txBody>
          <a:bodyPr/>
          <a:lstStyle/>
          <a:p>
            <a:endParaRPr lang="en-US"/>
          </a:p>
        </p:txBody>
      </p:sp>
      <p:sp>
        <p:nvSpPr>
          <p:cNvPr id="8" name="Text 5"/>
          <p:cNvSpPr/>
          <p:nvPr/>
        </p:nvSpPr>
        <p:spPr>
          <a:xfrm>
            <a:off x="3372683" y="2886194"/>
            <a:ext cx="2398514" cy="639366"/>
          </a:xfrm>
          <a:prstGeom prst="rect">
            <a:avLst/>
          </a:prstGeom>
          <a:noFill/>
          <a:ln/>
        </p:spPr>
        <p:txBody>
          <a:bodyPr wrap="squar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La liberación y el ascenso</a:t>
            </a:r>
            <a:endParaRPr lang="en-US" sz="2000" dirty="0"/>
          </a:p>
        </p:txBody>
      </p:sp>
      <p:sp>
        <p:nvSpPr>
          <p:cNvPr id="9" name="Text 6"/>
          <p:cNvSpPr/>
          <p:nvPr/>
        </p:nvSpPr>
        <p:spPr>
          <a:xfrm>
            <a:off x="3372683" y="3642479"/>
            <a:ext cx="2398514" cy="4053721"/>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Un prisionero logra liberarse. Al principio, queda cegado por la luz y confundido, rechazando la nueva visión. Pero poco a poco asciende fuera de la caverna, donde descubre el mundo real: los árboles, el agua, el cielo, y finalmente el sol, que representa la Idea del Bien.</a:t>
            </a:r>
            <a:endParaRPr lang="en-US" sz="1500" dirty="0"/>
          </a:p>
        </p:txBody>
      </p:sp>
      <p:sp>
        <p:nvSpPr>
          <p:cNvPr id="10" name="Shape 7"/>
          <p:cNvSpPr/>
          <p:nvPr/>
        </p:nvSpPr>
        <p:spPr>
          <a:xfrm>
            <a:off x="6063496" y="2106811"/>
            <a:ext cx="2398395" cy="194786"/>
          </a:xfrm>
          <a:prstGeom prst="roundRect">
            <a:avLst>
              <a:gd name="adj" fmla="val 42019"/>
            </a:avLst>
          </a:prstGeom>
          <a:solidFill>
            <a:srgbClr val="CCEEFF"/>
          </a:solidFill>
          <a:ln w="7620">
            <a:solidFill>
              <a:srgbClr val="B2D4E5"/>
            </a:solidFill>
            <a:prstDash val="solid"/>
          </a:ln>
        </p:spPr>
        <p:txBody>
          <a:bodyPr/>
          <a:lstStyle/>
          <a:p>
            <a:endParaRPr lang="en-US"/>
          </a:p>
        </p:txBody>
      </p:sp>
      <p:sp>
        <p:nvSpPr>
          <p:cNvPr id="11" name="Text 8"/>
          <p:cNvSpPr/>
          <p:nvPr/>
        </p:nvSpPr>
        <p:spPr>
          <a:xfrm>
            <a:off x="6063496" y="2593896"/>
            <a:ext cx="2398395" cy="639366"/>
          </a:xfrm>
          <a:prstGeom prst="rect">
            <a:avLst/>
          </a:prstGeom>
          <a:noFill/>
          <a:ln/>
        </p:spPr>
        <p:txBody>
          <a:bodyPr wrap="squar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El regreso y la resistencia</a:t>
            </a:r>
            <a:endParaRPr lang="en-US" sz="2000" dirty="0"/>
          </a:p>
        </p:txBody>
      </p:sp>
      <p:sp>
        <p:nvSpPr>
          <p:cNvPr id="12" name="Text 9"/>
          <p:cNvSpPr/>
          <p:nvPr/>
        </p:nvSpPr>
        <p:spPr>
          <a:xfrm>
            <a:off x="6063496" y="3350181"/>
            <a:ext cx="2398395" cy="3741896"/>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Al regresar para liberar a sus compañeros, el prisionero liberado es rechazado, incluso ridiculizado, porque los demás no desean abandonar la comodidad de sus sombras. Esta parte representa la dificultad del educador y la resistencia a la verdad exigente.</a:t>
            </a:r>
            <a:endParaRPr lang="en-US"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87956" y="619125"/>
            <a:ext cx="12023288" cy="738783"/>
          </a:xfrm>
          <a:prstGeom prst="rect">
            <a:avLst/>
          </a:prstGeom>
          <a:noFill/>
          <a:ln/>
        </p:spPr>
        <p:txBody>
          <a:bodyPr wrap="none" lIns="0" tIns="0" rIns="0" bIns="0" rtlCol="0" anchor="t"/>
          <a:lstStyle/>
          <a:p>
            <a:pPr marL="0" indent="0" algn="l">
              <a:lnSpc>
                <a:spcPts val="5800"/>
              </a:lnSpc>
              <a:buNone/>
            </a:pPr>
            <a:r>
              <a:rPr lang="en-US" sz="4650" b="1" dirty="0">
                <a:solidFill>
                  <a:srgbClr val="000000"/>
                </a:solidFill>
                <a:latin typeface="Petrona Bold" pitchFamily="34" charset="0"/>
                <a:ea typeface="Petrona Bold" pitchFamily="34" charset="-122"/>
                <a:cs typeface="Petrona Bold" pitchFamily="34" charset="-120"/>
              </a:rPr>
              <a:t>La educación como transformación del alma</a:t>
            </a:r>
            <a:endParaRPr lang="en-US" sz="4650" dirty="0"/>
          </a:p>
        </p:txBody>
      </p:sp>
      <p:pic>
        <p:nvPicPr>
          <p:cNvPr id="3" name="Image 0" descr="preencoded.png"/>
          <p:cNvPicPr>
            <a:picLocks noChangeAspect="1"/>
          </p:cNvPicPr>
          <p:nvPr/>
        </p:nvPicPr>
        <p:blipFill>
          <a:blip r:embed="rId3"/>
          <a:stretch>
            <a:fillRect/>
          </a:stretch>
        </p:blipFill>
        <p:spPr>
          <a:xfrm>
            <a:off x="795576" y="1953220"/>
            <a:ext cx="3124795" cy="3124795"/>
          </a:xfrm>
          <a:prstGeom prst="rect">
            <a:avLst/>
          </a:prstGeom>
        </p:spPr>
      </p:pic>
      <p:pic>
        <p:nvPicPr>
          <p:cNvPr id="4" name="Image 1" descr="preencoded.png"/>
          <p:cNvPicPr>
            <a:picLocks noChangeAspect="1"/>
          </p:cNvPicPr>
          <p:nvPr/>
        </p:nvPicPr>
        <p:blipFill>
          <a:blip r:embed="rId4"/>
          <a:stretch>
            <a:fillRect/>
          </a:stretch>
        </p:blipFill>
        <p:spPr>
          <a:xfrm>
            <a:off x="4100393" y="1953220"/>
            <a:ext cx="3124795" cy="3124795"/>
          </a:xfrm>
          <a:prstGeom prst="rect">
            <a:avLst/>
          </a:prstGeom>
        </p:spPr>
      </p:pic>
      <p:pic>
        <p:nvPicPr>
          <p:cNvPr id="5" name="Image 2" descr="preencoded.png"/>
          <p:cNvPicPr>
            <a:picLocks noChangeAspect="1"/>
          </p:cNvPicPr>
          <p:nvPr/>
        </p:nvPicPr>
        <p:blipFill>
          <a:blip r:embed="rId5"/>
          <a:stretch>
            <a:fillRect/>
          </a:stretch>
        </p:blipFill>
        <p:spPr>
          <a:xfrm>
            <a:off x="7405211" y="1953220"/>
            <a:ext cx="3124795" cy="3124795"/>
          </a:xfrm>
          <a:prstGeom prst="rect">
            <a:avLst/>
          </a:prstGeom>
        </p:spPr>
      </p:pic>
      <p:pic>
        <p:nvPicPr>
          <p:cNvPr id="6" name="Image 3" descr="preencoded.png"/>
          <p:cNvPicPr>
            <a:picLocks noChangeAspect="1"/>
          </p:cNvPicPr>
          <p:nvPr/>
        </p:nvPicPr>
        <p:blipFill>
          <a:blip r:embed="rId6"/>
          <a:stretch>
            <a:fillRect/>
          </a:stretch>
        </p:blipFill>
        <p:spPr>
          <a:xfrm>
            <a:off x="10710029" y="1953220"/>
            <a:ext cx="3124795" cy="3124795"/>
          </a:xfrm>
          <a:prstGeom prst="rect">
            <a:avLst/>
          </a:prstGeom>
        </p:spPr>
      </p:pic>
      <p:sp>
        <p:nvSpPr>
          <p:cNvPr id="7" name="Text 1"/>
          <p:cNvSpPr/>
          <p:nvPr/>
        </p:nvSpPr>
        <p:spPr>
          <a:xfrm>
            <a:off x="787956" y="5476280"/>
            <a:ext cx="13054489" cy="2160984"/>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Así, la educación en Platón no es simplemente la transmisión de información, sino una transformación interior, un giro del alma desde lo sensible a lo inteligible, desde la opinión a la ciencia, desde las sombras a la luz. Es una tarea ardua, gradual y profundamente liberadora. Platón fundó la Academia en Atenas, considerada la primera universidad del mundo occidental. Su influencia es inmensa y abarca desde la filosofía cristiana hasta la ciencia moderna. Su pensamiento es una invitación permanente a elevar la mirada más allá de lo inmediato y a vivir una vida orientada por la verdad, el bien y la belleza.</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429697" y="434340"/>
            <a:ext cx="3222665" cy="402788"/>
          </a:xfrm>
          <a:prstGeom prst="rect">
            <a:avLst/>
          </a:prstGeom>
          <a:noFill/>
          <a:ln/>
        </p:spPr>
        <p:txBody>
          <a:bodyPr wrap="none" lIns="0" tIns="0" rIns="0" bIns="0" rtlCol="0" anchor="t"/>
          <a:lstStyle/>
          <a:p>
            <a:pPr marL="0" indent="0" algn="l">
              <a:lnSpc>
                <a:spcPts val="3150"/>
              </a:lnSpc>
              <a:buNone/>
            </a:pPr>
            <a:r>
              <a:rPr lang="en-US" sz="2500" b="1" dirty="0">
                <a:solidFill>
                  <a:srgbClr val="000000"/>
                </a:solidFill>
                <a:latin typeface="Petrona Bold" pitchFamily="34" charset="0"/>
                <a:ea typeface="Petrona Bold" pitchFamily="34" charset="-122"/>
                <a:cs typeface="Petrona Bold" pitchFamily="34" charset="-120"/>
              </a:rPr>
              <a:t>Conclusión</a:t>
            </a:r>
            <a:endParaRPr lang="en-US" sz="2500" dirty="0"/>
          </a:p>
        </p:txBody>
      </p:sp>
      <p:pic>
        <p:nvPicPr>
          <p:cNvPr id="3" name="Image 0" descr="preencoded.png"/>
          <p:cNvPicPr>
            <a:picLocks noChangeAspect="1"/>
          </p:cNvPicPr>
          <p:nvPr/>
        </p:nvPicPr>
        <p:blipFill>
          <a:blip r:embed="rId3"/>
          <a:stretch>
            <a:fillRect/>
          </a:stretch>
        </p:blipFill>
        <p:spPr>
          <a:xfrm>
            <a:off x="429697" y="1082635"/>
            <a:ext cx="3069193" cy="1896904"/>
          </a:xfrm>
          <a:prstGeom prst="rect">
            <a:avLst/>
          </a:prstGeom>
        </p:spPr>
      </p:pic>
      <p:sp>
        <p:nvSpPr>
          <p:cNvPr id="4" name="Text 1"/>
          <p:cNvSpPr/>
          <p:nvPr/>
        </p:nvSpPr>
        <p:spPr>
          <a:xfrm>
            <a:off x="3652242" y="1082635"/>
            <a:ext cx="1611273" cy="201335"/>
          </a:xfrm>
          <a:prstGeom prst="rect">
            <a:avLst/>
          </a:prstGeom>
          <a:noFill/>
          <a:ln/>
        </p:spPr>
        <p:txBody>
          <a:bodyPr wrap="none" lIns="0" tIns="0" rIns="0" bIns="0" rtlCol="0" anchor="t"/>
          <a:lstStyle/>
          <a:p>
            <a:pPr marL="0" indent="0" algn="l">
              <a:lnSpc>
                <a:spcPts val="1550"/>
              </a:lnSpc>
              <a:buNone/>
            </a:pPr>
            <a:r>
              <a:rPr lang="en-US" sz="1250" b="1" dirty="0">
                <a:solidFill>
                  <a:srgbClr val="272525"/>
                </a:solidFill>
                <a:latin typeface="Petrona Bold" pitchFamily="34" charset="0"/>
                <a:ea typeface="Petrona Bold" pitchFamily="34" charset="-122"/>
                <a:cs typeface="Petrona Bold" pitchFamily="34" charset="-120"/>
              </a:rPr>
              <a:t>Presocráticos</a:t>
            </a:r>
            <a:endParaRPr lang="en-US" sz="1250" dirty="0"/>
          </a:p>
        </p:txBody>
      </p:sp>
      <p:sp>
        <p:nvSpPr>
          <p:cNvPr id="5" name="Text 2"/>
          <p:cNvSpPr/>
          <p:nvPr/>
        </p:nvSpPr>
        <p:spPr>
          <a:xfrm>
            <a:off x="3652242" y="1357551"/>
            <a:ext cx="10548461" cy="196334"/>
          </a:xfrm>
          <a:prstGeom prst="rect">
            <a:avLst/>
          </a:prstGeom>
          <a:noFill/>
          <a:ln/>
        </p:spPr>
        <p:txBody>
          <a:bodyPr wrap="non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Nos enseñaron a mirar más allá de los mitos para intentar comprender racionalmente la naturaleza.</a:t>
            </a:r>
            <a:endParaRPr lang="en-US" sz="950" dirty="0"/>
          </a:p>
        </p:txBody>
      </p:sp>
      <p:pic>
        <p:nvPicPr>
          <p:cNvPr id="6" name="Image 1" descr="preencoded.png"/>
          <p:cNvPicPr>
            <a:picLocks noChangeAspect="1"/>
          </p:cNvPicPr>
          <p:nvPr/>
        </p:nvPicPr>
        <p:blipFill>
          <a:blip r:embed="rId4"/>
          <a:stretch>
            <a:fillRect/>
          </a:stretch>
        </p:blipFill>
        <p:spPr>
          <a:xfrm>
            <a:off x="429697" y="3225046"/>
            <a:ext cx="3069193" cy="1896904"/>
          </a:xfrm>
          <a:prstGeom prst="rect">
            <a:avLst/>
          </a:prstGeom>
        </p:spPr>
      </p:pic>
      <p:sp>
        <p:nvSpPr>
          <p:cNvPr id="7" name="Text 3"/>
          <p:cNvSpPr/>
          <p:nvPr/>
        </p:nvSpPr>
        <p:spPr>
          <a:xfrm>
            <a:off x="3652242" y="3225046"/>
            <a:ext cx="1611273" cy="201335"/>
          </a:xfrm>
          <a:prstGeom prst="rect">
            <a:avLst/>
          </a:prstGeom>
          <a:noFill/>
          <a:ln/>
        </p:spPr>
        <p:txBody>
          <a:bodyPr wrap="none" lIns="0" tIns="0" rIns="0" bIns="0" rtlCol="0" anchor="t"/>
          <a:lstStyle/>
          <a:p>
            <a:pPr marL="0" indent="0" algn="l">
              <a:lnSpc>
                <a:spcPts val="1550"/>
              </a:lnSpc>
              <a:buNone/>
            </a:pPr>
            <a:r>
              <a:rPr lang="en-US" sz="1250" b="1" dirty="0">
                <a:solidFill>
                  <a:srgbClr val="272525"/>
                </a:solidFill>
                <a:latin typeface="Petrona Bold" pitchFamily="34" charset="0"/>
                <a:ea typeface="Petrona Bold" pitchFamily="34" charset="-122"/>
                <a:cs typeface="Petrona Bold" pitchFamily="34" charset="-120"/>
              </a:rPr>
              <a:t>Sofistas y Sócrates</a:t>
            </a:r>
            <a:endParaRPr lang="en-US" sz="1250" dirty="0"/>
          </a:p>
        </p:txBody>
      </p:sp>
      <p:sp>
        <p:nvSpPr>
          <p:cNvPr id="8" name="Text 4"/>
          <p:cNvSpPr/>
          <p:nvPr/>
        </p:nvSpPr>
        <p:spPr>
          <a:xfrm>
            <a:off x="3652242" y="3499961"/>
            <a:ext cx="10548461" cy="196334"/>
          </a:xfrm>
          <a:prstGeom prst="rect">
            <a:avLst/>
          </a:prstGeom>
          <a:noFill/>
          <a:ln/>
        </p:spPr>
        <p:txBody>
          <a:bodyPr wrap="non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Los sofistas pusieron en juego la palabra y la persuasión, mientras que Sócrates devolvió a la filosofía su vocación ética y existencial.</a:t>
            </a:r>
            <a:endParaRPr lang="en-US" sz="950" dirty="0"/>
          </a:p>
        </p:txBody>
      </p:sp>
      <p:pic>
        <p:nvPicPr>
          <p:cNvPr id="9" name="Image 2" descr="preencoded.png"/>
          <p:cNvPicPr>
            <a:picLocks noChangeAspect="1"/>
          </p:cNvPicPr>
          <p:nvPr/>
        </p:nvPicPr>
        <p:blipFill>
          <a:blip r:embed="rId5"/>
          <a:stretch>
            <a:fillRect/>
          </a:stretch>
        </p:blipFill>
        <p:spPr>
          <a:xfrm>
            <a:off x="429697" y="5367457"/>
            <a:ext cx="3069193" cy="1896904"/>
          </a:xfrm>
          <a:prstGeom prst="rect">
            <a:avLst/>
          </a:prstGeom>
        </p:spPr>
      </p:pic>
      <p:sp>
        <p:nvSpPr>
          <p:cNvPr id="10" name="Text 5"/>
          <p:cNvSpPr/>
          <p:nvPr/>
        </p:nvSpPr>
        <p:spPr>
          <a:xfrm>
            <a:off x="3652242" y="5367457"/>
            <a:ext cx="1611273" cy="201335"/>
          </a:xfrm>
          <a:prstGeom prst="rect">
            <a:avLst/>
          </a:prstGeom>
          <a:noFill/>
          <a:ln/>
        </p:spPr>
        <p:txBody>
          <a:bodyPr wrap="none" lIns="0" tIns="0" rIns="0" bIns="0" rtlCol="0" anchor="t"/>
          <a:lstStyle/>
          <a:p>
            <a:pPr marL="0" indent="0" algn="l">
              <a:lnSpc>
                <a:spcPts val="1550"/>
              </a:lnSpc>
              <a:buNone/>
            </a:pPr>
            <a:r>
              <a:rPr lang="en-US" sz="1250" b="1" dirty="0">
                <a:solidFill>
                  <a:srgbClr val="272525"/>
                </a:solidFill>
                <a:latin typeface="Petrona Bold" pitchFamily="34" charset="0"/>
                <a:ea typeface="Petrona Bold" pitchFamily="34" charset="-122"/>
                <a:cs typeface="Petrona Bold" pitchFamily="34" charset="-120"/>
              </a:rPr>
              <a:t>Platón</a:t>
            </a:r>
            <a:endParaRPr lang="en-US" sz="1250" dirty="0"/>
          </a:p>
        </p:txBody>
      </p:sp>
      <p:sp>
        <p:nvSpPr>
          <p:cNvPr id="11" name="Text 6"/>
          <p:cNvSpPr/>
          <p:nvPr/>
        </p:nvSpPr>
        <p:spPr>
          <a:xfrm>
            <a:off x="3652242" y="5642372"/>
            <a:ext cx="10548461" cy="196334"/>
          </a:xfrm>
          <a:prstGeom prst="rect">
            <a:avLst/>
          </a:prstGeom>
          <a:noFill/>
          <a:ln/>
        </p:spPr>
        <p:txBody>
          <a:bodyPr wrap="non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Como heredero del legado socrático, construyó una de las visiones más influyentes de la filosofía occidental, proponiendo un mundo de Ideas eternas.</a:t>
            </a:r>
            <a:endParaRPr lang="en-US" sz="950" dirty="0"/>
          </a:p>
        </p:txBody>
      </p:sp>
      <p:sp>
        <p:nvSpPr>
          <p:cNvPr id="12" name="Text 7"/>
          <p:cNvSpPr/>
          <p:nvPr/>
        </p:nvSpPr>
        <p:spPr>
          <a:xfrm>
            <a:off x="429697" y="7402473"/>
            <a:ext cx="13771007" cy="392668"/>
          </a:xfrm>
          <a:prstGeom prst="rect">
            <a:avLst/>
          </a:prstGeom>
          <a:noFill/>
          <a:ln/>
        </p:spPr>
        <p:txBody>
          <a:bodyPr wrap="square" lIns="0" tIns="0" rIns="0" bIns="0" rtlCol="0" anchor="t"/>
          <a:lstStyle/>
          <a:p>
            <a:pPr marL="0" indent="0" algn="l">
              <a:lnSpc>
                <a:spcPts val="1500"/>
              </a:lnSpc>
              <a:buNone/>
            </a:pPr>
            <a:r>
              <a:rPr lang="en-US" sz="950" dirty="0">
                <a:solidFill>
                  <a:srgbClr val="272525"/>
                </a:solidFill>
                <a:latin typeface="Inter" pitchFamily="34" charset="0"/>
                <a:ea typeface="Inter" pitchFamily="34" charset="-122"/>
                <a:cs typeface="Inter" pitchFamily="34" charset="-120"/>
              </a:rPr>
              <a:t>Estos pensadores no solo abrieron caminos intelectuales, sino que nos dejaron un modelo de vida: vivir filosofando. Nos invitan a examinar nuestras creencias, a no conformarnos con las apariencias, y a buscar con honestidad, valentía y amor la verdad que nos hace libres. Estudiar sus ideas no es un ejercicio arqueológico, sino una invitación actual a pensar mejor y a vivir más plenamente.</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1016" y="915353"/>
            <a:ext cx="7674769" cy="1377553"/>
          </a:xfrm>
          <a:prstGeom prst="rect">
            <a:avLst/>
          </a:prstGeom>
          <a:noFill/>
          <a:ln/>
        </p:spPr>
        <p:txBody>
          <a:bodyPr wrap="square" lIns="0" tIns="0" rIns="0" bIns="0" rtlCol="0" anchor="t"/>
          <a:lstStyle/>
          <a:p>
            <a:pPr marL="0" indent="0" algn="l">
              <a:lnSpc>
                <a:spcPts val="5400"/>
              </a:lnSpc>
              <a:buNone/>
            </a:pPr>
            <a:r>
              <a:rPr lang="en-US" sz="4300" b="1" dirty="0">
                <a:solidFill>
                  <a:srgbClr val="000000"/>
                </a:solidFill>
                <a:latin typeface="Petrona Bold" pitchFamily="34" charset="0"/>
                <a:ea typeface="Petrona Bold" pitchFamily="34" charset="-122"/>
                <a:cs typeface="Petrona Bold" pitchFamily="34" charset="-120"/>
              </a:rPr>
              <a:t>Tales de Mileto: El primer filósofo</a:t>
            </a:r>
            <a:endParaRPr lang="en-US" sz="4300" dirty="0"/>
          </a:p>
        </p:txBody>
      </p:sp>
      <p:sp>
        <p:nvSpPr>
          <p:cNvPr id="4" name="Shape 1"/>
          <p:cNvSpPr/>
          <p:nvPr/>
        </p:nvSpPr>
        <p:spPr>
          <a:xfrm>
            <a:off x="6221016" y="2607707"/>
            <a:ext cx="3732490" cy="2919770"/>
          </a:xfrm>
          <a:prstGeom prst="roundRect">
            <a:avLst>
              <a:gd name="adj" fmla="val 3020"/>
            </a:avLst>
          </a:prstGeom>
          <a:solidFill>
            <a:srgbClr val="CCEEFF"/>
          </a:solidFill>
          <a:ln w="7620">
            <a:solidFill>
              <a:srgbClr val="B2D4E5"/>
            </a:solidFill>
            <a:prstDash val="solid"/>
          </a:ln>
        </p:spPr>
        <p:txBody>
          <a:bodyPr/>
          <a:lstStyle/>
          <a:p>
            <a:endParaRPr lang="en-US"/>
          </a:p>
        </p:txBody>
      </p:sp>
      <p:sp>
        <p:nvSpPr>
          <p:cNvPr id="5" name="Text 2"/>
          <p:cNvSpPr/>
          <p:nvPr/>
        </p:nvSpPr>
        <p:spPr>
          <a:xfrm>
            <a:off x="6438543" y="2825234"/>
            <a:ext cx="2910959" cy="344329"/>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El agua como principio</a:t>
            </a:r>
            <a:endParaRPr lang="en-US" sz="2150" dirty="0"/>
          </a:p>
        </p:txBody>
      </p:sp>
      <p:sp>
        <p:nvSpPr>
          <p:cNvPr id="6" name="Text 3"/>
          <p:cNvSpPr/>
          <p:nvPr/>
        </p:nvSpPr>
        <p:spPr>
          <a:xfrm>
            <a:off x="6438543" y="3295412"/>
            <a:ext cx="3297436" cy="2014538"/>
          </a:xfrm>
          <a:prstGeom prst="rect">
            <a:avLst/>
          </a:prstGeom>
          <a:noFill/>
          <a:ln/>
        </p:spPr>
        <p:txBody>
          <a:bodyPr wrap="squar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Considerado el primer filósofo, afirmó que el agua es el principio (arjé) de todas las cosas. Su elección se basaba en la observación de que todos los seres vivos necesitan agua.</a:t>
            </a:r>
            <a:endParaRPr lang="en-US" sz="1650" dirty="0"/>
          </a:p>
        </p:txBody>
      </p:sp>
      <p:sp>
        <p:nvSpPr>
          <p:cNvPr id="7" name="Shape 4"/>
          <p:cNvSpPr/>
          <p:nvPr/>
        </p:nvSpPr>
        <p:spPr>
          <a:xfrm>
            <a:off x="10163413" y="2607707"/>
            <a:ext cx="3732490" cy="2919770"/>
          </a:xfrm>
          <a:prstGeom prst="roundRect">
            <a:avLst>
              <a:gd name="adj" fmla="val 3020"/>
            </a:avLst>
          </a:prstGeom>
          <a:solidFill>
            <a:srgbClr val="CCEEFF"/>
          </a:solidFill>
          <a:ln w="7620">
            <a:solidFill>
              <a:srgbClr val="B2D4E5"/>
            </a:solidFill>
            <a:prstDash val="solid"/>
          </a:ln>
        </p:spPr>
        <p:txBody>
          <a:bodyPr/>
          <a:lstStyle/>
          <a:p>
            <a:endParaRPr lang="en-US"/>
          </a:p>
        </p:txBody>
      </p:sp>
      <p:sp>
        <p:nvSpPr>
          <p:cNvPr id="8" name="Text 5"/>
          <p:cNvSpPr/>
          <p:nvPr/>
        </p:nvSpPr>
        <p:spPr>
          <a:xfrm>
            <a:off x="10380940" y="2825234"/>
            <a:ext cx="3158252" cy="344329"/>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Transformación del agua</a:t>
            </a:r>
            <a:endParaRPr lang="en-US" sz="2150" dirty="0"/>
          </a:p>
        </p:txBody>
      </p:sp>
      <p:sp>
        <p:nvSpPr>
          <p:cNvPr id="9" name="Text 6"/>
          <p:cNvSpPr/>
          <p:nvPr/>
        </p:nvSpPr>
        <p:spPr>
          <a:xfrm>
            <a:off x="10380940" y="3295412"/>
            <a:ext cx="3297436" cy="1678781"/>
          </a:xfrm>
          <a:prstGeom prst="rect">
            <a:avLst/>
          </a:prstGeom>
          <a:noFill/>
          <a:ln/>
        </p:spPr>
        <p:txBody>
          <a:bodyPr wrap="squar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Observó que el agua puede cambiar de estado y dar origen a otros elementos, convirtiéndose en el fundamento de toda la realidad física.</a:t>
            </a:r>
            <a:endParaRPr lang="en-US" sz="1650" dirty="0"/>
          </a:p>
        </p:txBody>
      </p:sp>
      <p:sp>
        <p:nvSpPr>
          <p:cNvPr id="10" name="Shape 7"/>
          <p:cNvSpPr/>
          <p:nvPr/>
        </p:nvSpPr>
        <p:spPr>
          <a:xfrm>
            <a:off x="6221016" y="5737384"/>
            <a:ext cx="7674769" cy="1576745"/>
          </a:xfrm>
          <a:prstGeom prst="roundRect">
            <a:avLst>
              <a:gd name="adj" fmla="val 5592"/>
            </a:avLst>
          </a:prstGeom>
          <a:solidFill>
            <a:srgbClr val="CCEEFF"/>
          </a:solidFill>
          <a:ln w="7620">
            <a:solidFill>
              <a:srgbClr val="B2D4E5"/>
            </a:solidFill>
            <a:prstDash val="solid"/>
          </a:ln>
        </p:spPr>
        <p:txBody>
          <a:bodyPr/>
          <a:lstStyle/>
          <a:p>
            <a:endParaRPr lang="en-US"/>
          </a:p>
        </p:txBody>
      </p:sp>
      <p:sp>
        <p:nvSpPr>
          <p:cNvPr id="11" name="Text 8"/>
          <p:cNvSpPr/>
          <p:nvPr/>
        </p:nvSpPr>
        <p:spPr>
          <a:xfrm>
            <a:off x="6438543" y="5954911"/>
            <a:ext cx="2786777" cy="344329"/>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Método observacional</a:t>
            </a:r>
            <a:endParaRPr lang="en-US" sz="2150" dirty="0"/>
          </a:p>
        </p:txBody>
      </p:sp>
      <p:sp>
        <p:nvSpPr>
          <p:cNvPr id="12" name="Text 9"/>
          <p:cNvSpPr/>
          <p:nvPr/>
        </p:nvSpPr>
        <p:spPr>
          <a:xfrm>
            <a:off x="6438543" y="6425089"/>
            <a:ext cx="7239714" cy="671512"/>
          </a:xfrm>
          <a:prstGeom prst="rect">
            <a:avLst/>
          </a:prstGeom>
          <a:noFill/>
          <a:ln/>
        </p:spPr>
        <p:txBody>
          <a:bodyPr wrap="squar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Su filosofía se basaba en la observación directa de la naturaleza, estableciendo un precedente para el pensamiento científico posterior.</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93232"/>
            <a:ext cx="7556421" cy="1488519"/>
          </a:xfrm>
          <a:prstGeom prst="rect">
            <a:avLst/>
          </a:prstGeom>
          <a:noFill/>
          <a:ln/>
        </p:spPr>
        <p:txBody>
          <a:bodyPr wrap="squar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Anaximandro: El ápeiron como principio originario</a:t>
            </a:r>
            <a:endParaRPr lang="en-US" sz="4650" dirty="0"/>
          </a:p>
        </p:txBody>
      </p:sp>
      <p:pic>
        <p:nvPicPr>
          <p:cNvPr id="4" name="Image 1" descr="preencoded.png"/>
          <p:cNvPicPr>
            <a:picLocks noChangeAspect="1"/>
          </p:cNvPicPr>
          <p:nvPr/>
        </p:nvPicPr>
        <p:blipFill>
          <a:blip r:embed="rId4"/>
          <a:stretch>
            <a:fillRect/>
          </a:stretch>
        </p:blipFill>
        <p:spPr>
          <a:xfrm>
            <a:off x="6280190" y="2921913"/>
            <a:ext cx="566976" cy="566976"/>
          </a:xfrm>
          <a:prstGeom prst="rect">
            <a:avLst/>
          </a:prstGeom>
        </p:spPr>
      </p:pic>
      <p:sp>
        <p:nvSpPr>
          <p:cNvPr id="5" name="Text 1"/>
          <p:cNvSpPr/>
          <p:nvPr/>
        </p:nvSpPr>
        <p:spPr>
          <a:xfrm>
            <a:off x="6280190" y="3715703"/>
            <a:ext cx="2329815"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El ápeiron</a:t>
            </a:r>
            <a:endParaRPr lang="en-US" sz="2300" dirty="0"/>
          </a:p>
        </p:txBody>
      </p:sp>
      <p:sp>
        <p:nvSpPr>
          <p:cNvPr id="6" name="Text 2"/>
          <p:cNvSpPr/>
          <p:nvPr/>
        </p:nvSpPr>
        <p:spPr>
          <a:xfrm>
            <a:off x="6280190" y="4223861"/>
            <a:ext cx="2329815" cy="290322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Discípulo de Tales, propuso el ápeiron como principio originario. Esta sustancia indeterminada e infinita sería el fundamento de todo.</a:t>
            </a:r>
            <a:endParaRPr lang="en-US" sz="1750" dirty="0"/>
          </a:p>
        </p:txBody>
      </p:sp>
      <p:pic>
        <p:nvPicPr>
          <p:cNvPr id="7" name="Image 2" descr="preencoded.png"/>
          <p:cNvPicPr>
            <a:picLocks noChangeAspect="1"/>
          </p:cNvPicPr>
          <p:nvPr/>
        </p:nvPicPr>
        <p:blipFill>
          <a:blip r:embed="rId5"/>
          <a:stretch>
            <a:fillRect/>
          </a:stretch>
        </p:blipFill>
        <p:spPr>
          <a:xfrm>
            <a:off x="8893493" y="2921913"/>
            <a:ext cx="566976" cy="566976"/>
          </a:xfrm>
          <a:prstGeom prst="rect">
            <a:avLst/>
          </a:prstGeom>
        </p:spPr>
      </p:pic>
      <p:sp>
        <p:nvSpPr>
          <p:cNvPr id="8" name="Text 3"/>
          <p:cNvSpPr/>
          <p:nvPr/>
        </p:nvSpPr>
        <p:spPr>
          <a:xfrm>
            <a:off x="8893493" y="3715703"/>
            <a:ext cx="2329815" cy="744141"/>
          </a:xfrm>
          <a:prstGeom prst="rect">
            <a:avLst/>
          </a:prstGeom>
          <a:noFill/>
          <a:ln/>
        </p:spPr>
        <p:txBody>
          <a:bodyPr wrap="squar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Superación de limitaciones</a:t>
            </a:r>
            <a:endParaRPr lang="en-US" sz="2300" dirty="0"/>
          </a:p>
        </p:txBody>
      </p:sp>
      <p:sp>
        <p:nvSpPr>
          <p:cNvPr id="9" name="Text 4"/>
          <p:cNvSpPr/>
          <p:nvPr/>
        </p:nvSpPr>
        <p:spPr>
          <a:xfrm>
            <a:off x="8893493" y="4595932"/>
            <a:ext cx="2329815" cy="254031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Su concepto superaba la limitación de los elementos concretos, proponiendo algo más universal y abstracto.</a:t>
            </a:r>
            <a:endParaRPr lang="en-US" sz="1750" dirty="0"/>
          </a:p>
        </p:txBody>
      </p:sp>
      <p:pic>
        <p:nvPicPr>
          <p:cNvPr id="10" name="Image 3" descr="preencoded.png"/>
          <p:cNvPicPr>
            <a:picLocks noChangeAspect="1"/>
          </p:cNvPicPr>
          <p:nvPr/>
        </p:nvPicPr>
        <p:blipFill>
          <a:blip r:embed="rId6"/>
          <a:stretch>
            <a:fillRect/>
          </a:stretch>
        </p:blipFill>
        <p:spPr>
          <a:xfrm>
            <a:off x="11506795" y="2921913"/>
            <a:ext cx="566976" cy="566976"/>
          </a:xfrm>
          <a:prstGeom prst="rect">
            <a:avLst/>
          </a:prstGeom>
        </p:spPr>
      </p:pic>
      <p:sp>
        <p:nvSpPr>
          <p:cNvPr id="11" name="Text 5"/>
          <p:cNvSpPr/>
          <p:nvPr/>
        </p:nvSpPr>
        <p:spPr>
          <a:xfrm>
            <a:off x="11506795" y="3715703"/>
            <a:ext cx="2329815" cy="744141"/>
          </a:xfrm>
          <a:prstGeom prst="rect">
            <a:avLst/>
          </a:prstGeom>
          <a:noFill/>
          <a:ln/>
        </p:spPr>
        <p:txBody>
          <a:bodyPr wrap="squar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Fundamento universal</a:t>
            </a:r>
            <a:endParaRPr lang="en-US" sz="2300" dirty="0"/>
          </a:p>
        </p:txBody>
      </p:sp>
      <p:sp>
        <p:nvSpPr>
          <p:cNvPr id="12" name="Text 6"/>
          <p:cNvSpPr/>
          <p:nvPr/>
        </p:nvSpPr>
        <p:spPr>
          <a:xfrm>
            <a:off x="11506795" y="4595932"/>
            <a:ext cx="2329815" cy="254031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El ápeiron representa un avance hacia conceptos más abstractos y universales en el pensamiento filosófico.</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54591" y="780098"/>
            <a:ext cx="7607618" cy="1440656"/>
          </a:xfrm>
          <a:prstGeom prst="rect">
            <a:avLst/>
          </a:prstGeom>
          <a:noFill/>
          <a:ln/>
        </p:spPr>
        <p:txBody>
          <a:bodyPr wrap="square" lIns="0" tIns="0" rIns="0" bIns="0" rtlCol="0" anchor="t"/>
          <a:lstStyle/>
          <a:p>
            <a:pPr marL="0" indent="0" algn="l">
              <a:lnSpc>
                <a:spcPts val="5650"/>
              </a:lnSpc>
              <a:buNone/>
            </a:pPr>
            <a:r>
              <a:rPr lang="en-US" sz="4500" b="1" dirty="0">
                <a:solidFill>
                  <a:srgbClr val="000000"/>
                </a:solidFill>
                <a:latin typeface="Petrona Bold" pitchFamily="34" charset="0"/>
                <a:ea typeface="Petrona Bold" pitchFamily="34" charset="-122"/>
                <a:cs typeface="Petrona Bold" pitchFamily="34" charset="-120"/>
              </a:rPr>
              <a:t>Heráclito de Éfeso: Todo fluye</a:t>
            </a:r>
            <a:endParaRPr lang="en-US" sz="4500" dirty="0"/>
          </a:p>
        </p:txBody>
      </p:sp>
      <p:pic>
        <p:nvPicPr>
          <p:cNvPr id="4" name="Image 1" descr="preencoded.png"/>
          <p:cNvPicPr>
            <a:picLocks noChangeAspect="1"/>
          </p:cNvPicPr>
          <p:nvPr/>
        </p:nvPicPr>
        <p:blipFill>
          <a:blip r:embed="rId4"/>
          <a:stretch>
            <a:fillRect/>
          </a:stretch>
        </p:blipFill>
        <p:spPr>
          <a:xfrm>
            <a:off x="6254591" y="2549962"/>
            <a:ext cx="1097518" cy="1633180"/>
          </a:xfrm>
          <a:prstGeom prst="rect">
            <a:avLst/>
          </a:prstGeom>
        </p:spPr>
      </p:pic>
      <p:sp>
        <p:nvSpPr>
          <p:cNvPr id="5" name="Text 1"/>
          <p:cNvSpPr/>
          <p:nvPr/>
        </p:nvSpPr>
        <p:spPr>
          <a:xfrm>
            <a:off x="7681317" y="2769394"/>
            <a:ext cx="2977515" cy="360164"/>
          </a:xfrm>
          <a:prstGeom prst="rect">
            <a:avLst/>
          </a:prstGeom>
          <a:noFill/>
          <a:ln/>
        </p:spPr>
        <p:txBody>
          <a:bodyPr wrap="none" lIns="0" tIns="0" rIns="0" bIns="0" rtlCol="0" anchor="t"/>
          <a:lstStyle/>
          <a:p>
            <a:pPr marL="0" indent="0" algn="l">
              <a:lnSpc>
                <a:spcPts val="2800"/>
              </a:lnSpc>
              <a:buNone/>
            </a:pPr>
            <a:r>
              <a:rPr lang="en-US" sz="2250" b="1" dirty="0">
                <a:solidFill>
                  <a:srgbClr val="272525"/>
                </a:solidFill>
                <a:latin typeface="Petrona Bold" pitchFamily="34" charset="0"/>
                <a:ea typeface="Petrona Bold" pitchFamily="34" charset="-122"/>
                <a:cs typeface="Petrona Bold" pitchFamily="34" charset="-120"/>
              </a:rPr>
              <a:t>El fuego como símbolo</a:t>
            </a:r>
            <a:endParaRPr lang="en-US" sz="2250" dirty="0"/>
          </a:p>
        </p:txBody>
      </p:sp>
      <p:sp>
        <p:nvSpPr>
          <p:cNvPr id="6" name="Text 2"/>
          <p:cNvSpPr/>
          <p:nvPr/>
        </p:nvSpPr>
        <p:spPr>
          <a:xfrm>
            <a:off x="7681317" y="3261241"/>
            <a:ext cx="6180892" cy="702469"/>
          </a:xfrm>
          <a:prstGeom prst="rect">
            <a:avLst/>
          </a:prstGeom>
          <a:noFill/>
          <a:ln/>
        </p:spPr>
        <p:txBody>
          <a:bodyPr wrap="square" lIns="0" tIns="0" rIns="0" bIns="0" rtlCol="0" anchor="t"/>
          <a:lstStyle/>
          <a:p>
            <a:pPr marL="0" indent="0" algn="l">
              <a:lnSpc>
                <a:spcPts val="2750"/>
              </a:lnSpc>
              <a:buNone/>
            </a:pPr>
            <a:r>
              <a:rPr lang="en-US" sz="1700" dirty="0">
                <a:solidFill>
                  <a:srgbClr val="272525"/>
                </a:solidFill>
                <a:latin typeface="Inter" pitchFamily="34" charset="0"/>
                <a:ea typeface="Inter" pitchFamily="34" charset="-122"/>
                <a:cs typeface="Inter" pitchFamily="34" charset="-120"/>
              </a:rPr>
              <a:t>Afirmó que todo está en constante cambio y que el fuego es el símbolo de esta transformación continua.</a:t>
            </a:r>
            <a:endParaRPr lang="en-US" sz="1700" dirty="0"/>
          </a:p>
        </p:txBody>
      </p:sp>
      <p:pic>
        <p:nvPicPr>
          <p:cNvPr id="7" name="Image 2" descr="preencoded.png"/>
          <p:cNvPicPr>
            <a:picLocks noChangeAspect="1"/>
          </p:cNvPicPr>
          <p:nvPr/>
        </p:nvPicPr>
        <p:blipFill>
          <a:blip r:embed="rId5"/>
          <a:stretch>
            <a:fillRect/>
          </a:stretch>
        </p:blipFill>
        <p:spPr>
          <a:xfrm>
            <a:off x="6254591" y="4183142"/>
            <a:ext cx="1097518" cy="1633180"/>
          </a:xfrm>
          <a:prstGeom prst="rect">
            <a:avLst/>
          </a:prstGeom>
        </p:spPr>
      </p:pic>
      <p:sp>
        <p:nvSpPr>
          <p:cNvPr id="8" name="Text 3"/>
          <p:cNvSpPr/>
          <p:nvPr/>
        </p:nvSpPr>
        <p:spPr>
          <a:xfrm>
            <a:off x="7681317" y="4402574"/>
            <a:ext cx="2881074" cy="360164"/>
          </a:xfrm>
          <a:prstGeom prst="rect">
            <a:avLst/>
          </a:prstGeom>
          <a:noFill/>
          <a:ln/>
        </p:spPr>
        <p:txBody>
          <a:bodyPr wrap="none" lIns="0" tIns="0" rIns="0" bIns="0" rtlCol="0" anchor="t"/>
          <a:lstStyle/>
          <a:p>
            <a:pPr marL="0" indent="0" algn="l">
              <a:lnSpc>
                <a:spcPts val="2800"/>
              </a:lnSpc>
              <a:buNone/>
            </a:pPr>
            <a:r>
              <a:rPr lang="en-US" sz="2250" b="1" dirty="0">
                <a:solidFill>
                  <a:srgbClr val="272525"/>
                </a:solidFill>
                <a:latin typeface="Petrona Bold" pitchFamily="34" charset="0"/>
                <a:ea typeface="Petrona Bold" pitchFamily="34" charset="-122"/>
                <a:cs typeface="Petrona Bold" pitchFamily="34" charset="-120"/>
              </a:rPr>
              <a:t>Panta rei</a:t>
            </a:r>
            <a:endParaRPr lang="en-US" sz="2250" dirty="0"/>
          </a:p>
        </p:txBody>
      </p:sp>
      <p:sp>
        <p:nvSpPr>
          <p:cNvPr id="9" name="Text 4"/>
          <p:cNvSpPr/>
          <p:nvPr/>
        </p:nvSpPr>
        <p:spPr>
          <a:xfrm>
            <a:off x="7681317" y="4894421"/>
            <a:ext cx="6180892" cy="702469"/>
          </a:xfrm>
          <a:prstGeom prst="rect">
            <a:avLst/>
          </a:prstGeom>
          <a:noFill/>
          <a:ln/>
        </p:spPr>
        <p:txBody>
          <a:bodyPr wrap="square" lIns="0" tIns="0" rIns="0" bIns="0" rtlCol="0" anchor="t"/>
          <a:lstStyle/>
          <a:p>
            <a:pPr marL="0" indent="0" algn="l">
              <a:lnSpc>
                <a:spcPts val="2750"/>
              </a:lnSpc>
              <a:buNone/>
            </a:pPr>
            <a:r>
              <a:rPr lang="en-US" sz="1700" dirty="0">
                <a:solidFill>
                  <a:srgbClr val="272525"/>
                </a:solidFill>
                <a:latin typeface="Inter" pitchFamily="34" charset="0"/>
                <a:ea typeface="Inter" pitchFamily="34" charset="-122"/>
                <a:cs typeface="Inter" pitchFamily="34" charset="-120"/>
              </a:rPr>
              <a:t>Su famosa frase "todo fluye" expresa la dinámica esencial del mundo y la naturaleza cambiante de la realidad.</a:t>
            </a:r>
            <a:endParaRPr lang="en-US" sz="1700" dirty="0"/>
          </a:p>
        </p:txBody>
      </p:sp>
      <p:pic>
        <p:nvPicPr>
          <p:cNvPr id="10" name="Image 3" descr="preencoded.png"/>
          <p:cNvPicPr>
            <a:picLocks noChangeAspect="1"/>
          </p:cNvPicPr>
          <p:nvPr/>
        </p:nvPicPr>
        <p:blipFill>
          <a:blip r:embed="rId6"/>
          <a:stretch>
            <a:fillRect/>
          </a:stretch>
        </p:blipFill>
        <p:spPr>
          <a:xfrm>
            <a:off x="6254591" y="5816322"/>
            <a:ext cx="1097518" cy="1633180"/>
          </a:xfrm>
          <a:prstGeom prst="rect">
            <a:avLst/>
          </a:prstGeom>
        </p:spPr>
      </p:pic>
      <p:sp>
        <p:nvSpPr>
          <p:cNvPr id="11" name="Text 5"/>
          <p:cNvSpPr/>
          <p:nvPr/>
        </p:nvSpPr>
        <p:spPr>
          <a:xfrm>
            <a:off x="7681317" y="6035754"/>
            <a:ext cx="3392567" cy="360164"/>
          </a:xfrm>
          <a:prstGeom prst="rect">
            <a:avLst/>
          </a:prstGeom>
          <a:noFill/>
          <a:ln/>
        </p:spPr>
        <p:txBody>
          <a:bodyPr wrap="none" lIns="0" tIns="0" rIns="0" bIns="0" rtlCol="0" anchor="t"/>
          <a:lstStyle/>
          <a:p>
            <a:pPr marL="0" indent="0" algn="l">
              <a:lnSpc>
                <a:spcPts val="2800"/>
              </a:lnSpc>
              <a:buNone/>
            </a:pPr>
            <a:r>
              <a:rPr lang="en-US" sz="2250" b="1" dirty="0">
                <a:solidFill>
                  <a:srgbClr val="272525"/>
                </a:solidFill>
                <a:latin typeface="Petrona Bold" pitchFamily="34" charset="0"/>
                <a:ea typeface="Petrona Bold" pitchFamily="34" charset="-122"/>
                <a:cs typeface="Petrona Bold" pitchFamily="34" charset="-120"/>
              </a:rPr>
              <a:t>Transformación perpetua</a:t>
            </a:r>
            <a:endParaRPr lang="en-US" sz="2250" dirty="0"/>
          </a:p>
        </p:txBody>
      </p:sp>
      <p:sp>
        <p:nvSpPr>
          <p:cNvPr id="12" name="Text 6"/>
          <p:cNvSpPr/>
          <p:nvPr/>
        </p:nvSpPr>
        <p:spPr>
          <a:xfrm>
            <a:off x="7681317" y="6527602"/>
            <a:ext cx="6180892" cy="702469"/>
          </a:xfrm>
          <a:prstGeom prst="rect">
            <a:avLst/>
          </a:prstGeom>
          <a:noFill/>
          <a:ln/>
        </p:spPr>
        <p:txBody>
          <a:bodyPr wrap="square" lIns="0" tIns="0" rIns="0" bIns="0" rtlCol="0" anchor="t"/>
          <a:lstStyle/>
          <a:p>
            <a:pPr marL="0" indent="0" algn="l">
              <a:lnSpc>
                <a:spcPts val="2750"/>
              </a:lnSpc>
              <a:buNone/>
            </a:pPr>
            <a:r>
              <a:rPr lang="en-US" sz="1700" dirty="0">
                <a:solidFill>
                  <a:srgbClr val="272525"/>
                </a:solidFill>
                <a:latin typeface="Inter" pitchFamily="34" charset="0"/>
                <a:ea typeface="Inter" pitchFamily="34" charset="-122"/>
                <a:cs typeface="Inter" pitchFamily="34" charset="-120"/>
              </a:rPr>
              <a:t>Estableció que el cambio es la única constante universal, fundando una filosofía del devenir.</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866900"/>
            <a:ext cx="10092928"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Parménides de Elea: El ser inmutable</a:t>
            </a:r>
            <a:endParaRPr lang="en-US" sz="4650" dirty="0"/>
          </a:p>
        </p:txBody>
      </p:sp>
      <p:sp>
        <p:nvSpPr>
          <p:cNvPr id="3" name="Text 1"/>
          <p:cNvSpPr/>
          <p:nvPr/>
        </p:nvSpPr>
        <p:spPr>
          <a:xfrm>
            <a:off x="793790" y="317813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Petrona Bold" pitchFamily="34" charset="0"/>
                <a:ea typeface="Petrona Bold" pitchFamily="34" charset="-122"/>
                <a:cs typeface="Petrona Bold" pitchFamily="34" charset="-120"/>
              </a:rPr>
              <a:t>Oposición a Heráclito</a:t>
            </a:r>
            <a:endParaRPr lang="en-US" sz="2300" dirty="0"/>
          </a:p>
        </p:txBody>
      </p:sp>
      <p:sp>
        <p:nvSpPr>
          <p:cNvPr id="4" name="Text 2"/>
          <p:cNvSpPr/>
          <p:nvPr/>
        </p:nvSpPr>
        <p:spPr>
          <a:xfrm>
            <a:off x="793790" y="3777020"/>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En oposición a Heráclito, sostuvo que el ser es uno, eterno e inmutable. El cambio es una ilusión de los sentidos.</a:t>
            </a:r>
            <a:endParaRPr lang="en-US" sz="1750" dirty="0"/>
          </a:p>
        </p:txBody>
      </p:sp>
      <p:sp>
        <p:nvSpPr>
          <p:cNvPr id="5" name="Text 3"/>
          <p:cNvSpPr/>
          <p:nvPr/>
        </p:nvSpPr>
        <p:spPr>
          <a:xfrm>
            <a:off x="793790" y="5069800"/>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Su pensamiento fundó la metafísica como reflexión sobre el ser, estableciendo conceptos fundamentales que perduran hasta hoy.</a:t>
            </a:r>
            <a:endParaRPr lang="en-US" sz="1750" dirty="0"/>
          </a:p>
        </p:txBody>
      </p:sp>
      <p:sp>
        <p:nvSpPr>
          <p:cNvPr id="6" name="Text 4"/>
          <p:cNvSpPr/>
          <p:nvPr/>
        </p:nvSpPr>
        <p:spPr>
          <a:xfrm>
            <a:off x="7599521" y="3178135"/>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Petrona Bold" pitchFamily="34" charset="0"/>
                <a:ea typeface="Petrona Bold" pitchFamily="34" charset="-122"/>
                <a:cs typeface="Petrona Bold" pitchFamily="34" charset="-120"/>
              </a:rPr>
              <a:t>La ilusión del cambio</a:t>
            </a:r>
            <a:endParaRPr lang="en-US" sz="2300" dirty="0"/>
          </a:p>
        </p:txBody>
      </p:sp>
      <p:sp>
        <p:nvSpPr>
          <p:cNvPr id="7" name="Text 5"/>
          <p:cNvSpPr/>
          <p:nvPr/>
        </p:nvSpPr>
        <p:spPr>
          <a:xfrm>
            <a:off x="7599521" y="3777020"/>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Para Parménides, lo que percibimos como cambio es simplemente una ilusión de nuestros sentidos imperfectos.</a:t>
            </a:r>
            <a:endParaRPr lang="en-US" sz="1750" dirty="0"/>
          </a:p>
        </p:txBody>
      </p:sp>
      <p:sp>
        <p:nvSpPr>
          <p:cNvPr id="8" name="Text 6"/>
          <p:cNvSpPr/>
          <p:nvPr/>
        </p:nvSpPr>
        <p:spPr>
          <a:xfrm>
            <a:off x="7599521" y="5069800"/>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La verdadera realidad es única, eterna e inmutable, accesible solo a través del pensamiento racional puro.</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4616" y="742117"/>
            <a:ext cx="7674769" cy="1377553"/>
          </a:xfrm>
          <a:prstGeom prst="rect">
            <a:avLst/>
          </a:prstGeom>
          <a:noFill/>
          <a:ln/>
        </p:spPr>
        <p:txBody>
          <a:bodyPr wrap="square" lIns="0" tIns="0" rIns="0" bIns="0" rtlCol="0" anchor="t"/>
          <a:lstStyle/>
          <a:p>
            <a:pPr marL="0" indent="0" algn="l">
              <a:lnSpc>
                <a:spcPts val="5400"/>
              </a:lnSpc>
              <a:buNone/>
            </a:pPr>
            <a:r>
              <a:rPr lang="en-US" sz="4300" b="1" dirty="0">
                <a:solidFill>
                  <a:srgbClr val="000000"/>
                </a:solidFill>
                <a:latin typeface="Petrona Bold" pitchFamily="34" charset="0"/>
                <a:ea typeface="Petrona Bold" pitchFamily="34" charset="-122"/>
                <a:cs typeface="Petrona Bold" pitchFamily="34" charset="-120"/>
              </a:rPr>
              <a:t>Pitágoras de Samos: Las matemáticas como clave</a:t>
            </a:r>
            <a:endParaRPr lang="en-US" sz="4300" dirty="0"/>
          </a:p>
        </p:txBody>
      </p:sp>
      <p:sp>
        <p:nvSpPr>
          <p:cNvPr id="4" name="Shape 1"/>
          <p:cNvSpPr/>
          <p:nvPr/>
        </p:nvSpPr>
        <p:spPr>
          <a:xfrm>
            <a:off x="970717" y="2434471"/>
            <a:ext cx="22860" cy="3809643"/>
          </a:xfrm>
          <a:prstGeom prst="roundRect">
            <a:avLst>
              <a:gd name="adj" fmla="val 385671"/>
            </a:avLst>
          </a:prstGeom>
          <a:solidFill>
            <a:srgbClr val="B2D4E5"/>
          </a:solidFill>
          <a:ln/>
        </p:spPr>
        <p:txBody>
          <a:bodyPr/>
          <a:lstStyle/>
          <a:p>
            <a:endParaRPr lang="en-US"/>
          </a:p>
        </p:txBody>
      </p:sp>
      <p:sp>
        <p:nvSpPr>
          <p:cNvPr id="5" name="Shape 2"/>
          <p:cNvSpPr/>
          <p:nvPr/>
        </p:nvSpPr>
        <p:spPr>
          <a:xfrm>
            <a:off x="1183958" y="2659142"/>
            <a:ext cx="629722" cy="22860"/>
          </a:xfrm>
          <a:prstGeom prst="roundRect">
            <a:avLst>
              <a:gd name="adj" fmla="val 385671"/>
            </a:avLst>
          </a:prstGeom>
          <a:solidFill>
            <a:srgbClr val="B2D4E5"/>
          </a:solidFill>
          <a:ln/>
        </p:spPr>
        <p:txBody>
          <a:bodyPr/>
          <a:lstStyle/>
          <a:p>
            <a:endParaRPr lang="en-US"/>
          </a:p>
        </p:txBody>
      </p:sp>
      <p:sp>
        <p:nvSpPr>
          <p:cNvPr id="6" name="Shape 3"/>
          <p:cNvSpPr/>
          <p:nvPr/>
        </p:nvSpPr>
        <p:spPr>
          <a:xfrm>
            <a:off x="734616" y="2434471"/>
            <a:ext cx="472202" cy="472202"/>
          </a:xfrm>
          <a:prstGeom prst="roundRect">
            <a:avLst>
              <a:gd name="adj" fmla="val 18671"/>
            </a:avLst>
          </a:prstGeom>
          <a:solidFill>
            <a:srgbClr val="CCEEFF"/>
          </a:solidFill>
          <a:ln w="7620">
            <a:solidFill>
              <a:srgbClr val="B2D4E5"/>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805458" y="2463939"/>
            <a:ext cx="330518" cy="413266"/>
          </a:xfrm>
          <a:prstGeom prst="rect">
            <a:avLst/>
          </a:prstGeom>
        </p:spPr>
      </p:pic>
      <p:sp>
        <p:nvSpPr>
          <p:cNvPr id="8" name="Text 4"/>
          <p:cNvSpPr/>
          <p:nvPr/>
        </p:nvSpPr>
        <p:spPr>
          <a:xfrm>
            <a:off x="2020253" y="2506623"/>
            <a:ext cx="2755106" cy="344329"/>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Matemáticas</a:t>
            </a:r>
            <a:endParaRPr lang="en-US" sz="2150" dirty="0"/>
          </a:p>
        </p:txBody>
      </p:sp>
      <p:sp>
        <p:nvSpPr>
          <p:cNvPr id="9" name="Text 5"/>
          <p:cNvSpPr/>
          <p:nvPr/>
        </p:nvSpPr>
        <p:spPr>
          <a:xfrm>
            <a:off x="2020253" y="2976801"/>
            <a:ext cx="6389132" cy="335756"/>
          </a:xfrm>
          <a:prstGeom prst="rect">
            <a:avLst/>
          </a:prstGeom>
          <a:noFill/>
          <a:ln/>
        </p:spPr>
        <p:txBody>
          <a:bodyPr wrap="non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Introdujo las matemáticas como clave para entender la realidad.</a:t>
            </a:r>
            <a:endParaRPr lang="en-US" sz="1650" dirty="0"/>
          </a:p>
        </p:txBody>
      </p:sp>
      <p:sp>
        <p:nvSpPr>
          <p:cNvPr id="10" name="Shape 6"/>
          <p:cNvSpPr/>
          <p:nvPr/>
        </p:nvSpPr>
        <p:spPr>
          <a:xfrm>
            <a:off x="1183958" y="3957042"/>
            <a:ext cx="629722" cy="22860"/>
          </a:xfrm>
          <a:prstGeom prst="roundRect">
            <a:avLst>
              <a:gd name="adj" fmla="val 385671"/>
            </a:avLst>
          </a:prstGeom>
          <a:solidFill>
            <a:srgbClr val="B2D4E5"/>
          </a:solidFill>
          <a:ln/>
        </p:spPr>
        <p:txBody>
          <a:bodyPr/>
          <a:lstStyle/>
          <a:p>
            <a:endParaRPr lang="en-US"/>
          </a:p>
        </p:txBody>
      </p:sp>
      <p:sp>
        <p:nvSpPr>
          <p:cNvPr id="11" name="Shape 7"/>
          <p:cNvSpPr/>
          <p:nvPr/>
        </p:nvSpPr>
        <p:spPr>
          <a:xfrm>
            <a:off x="734616" y="3732371"/>
            <a:ext cx="472202" cy="472202"/>
          </a:xfrm>
          <a:prstGeom prst="roundRect">
            <a:avLst>
              <a:gd name="adj" fmla="val 18671"/>
            </a:avLst>
          </a:prstGeom>
          <a:solidFill>
            <a:srgbClr val="CCEEFF"/>
          </a:solidFill>
          <a:ln w="7620">
            <a:solidFill>
              <a:srgbClr val="B2D4E5"/>
            </a:solidFill>
            <a:prstDash val="solid"/>
          </a:ln>
        </p:spPr>
        <p:txBody>
          <a:bodyPr/>
          <a:lstStyle/>
          <a:p>
            <a:endParaRPr lang="en-US"/>
          </a:p>
        </p:txBody>
      </p:sp>
      <p:pic>
        <p:nvPicPr>
          <p:cNvPr id="12" name="Image 2" descr="preencoded.png"/>
          <p:cNvPicPr>
            <a:picLocks noChangeAspect="1"/>
          </p:cNvPicPr>
          <p:nvPr/>
        </p:nvPicPr>
        <p:blipFill>
          <a:blip r:embed="rId5"/>
          <a:stretch>
            <a:fillRect/>
          </a:stretch>
        </p:blipFill>
        <p:spPr>
          <a:xfrm>
            <a:off x="805458" y="3761839"/>
            <a:ext cx="330518" cy="413266"/>
          </a:xfrm>
          <a:prstGeom prst="rect">
            <a:avLst/>
          </a:prstGeom>
        </p:spPr>
      </p:pic>
      <p:sp>
        <p:nvSpPr>
          <p:cNvPr id="13" name="Text 8"/>
          <p:cNvSpPr/>
          <p:nvPr/>
        </p:nvSpPr>
        <p:spPr>
          <a:xfrm>
            <a:off x="2020253" y="3804523"/>
            <a:ext cx="2780705" cy="344329"/>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Relaciones numéricas</a:t>
            </a:r>
            <a:endParaRPr lang="en-US" sz="2150" dirty="0"/>
          </a:p>
        </p:txBody>
      </p:sp>
      <p:sp>
        <p:nvSpPr>
          <p:cNvPr id="14" name="Text 9"/>
          <p:cNvSpPr/>
          <p:nvPr/>
        </p:nvSpPr>
        <p:spPr>
          <a:xfrm>
            <a:off x="2020253" y="4274701"/>
            <a:ext cx="6389132" cy="671512"/>
          </a:xfrm>
          <a:prstGeom prst="rect">
            <a:avLst/>
          </a:prstGeom>
          <a:noFill/>
          <a:ln/>
        </p:spPr>
        <p:txBody>
          <a:bodyPr wrap="squar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Sostenía que todo puede explicarse mediante relaciones numéricas.</a:t>
            </a:r>
            <a:endParaRPr lang="en-US" sz="1650" dirty="0"/>
          </a:p>
        </p:txBody>
      </p:sp>
      <p:sp>
        <p:nvSpPr>
          <p:cNvPr id="15" name="Shape 10"/>
          <p:cNvSpPr/>
          <p:nvPr/>
        </p:nvSpPr>
        <p:spPr>
          <a:xfrm>
            <a:off x="1183958" y="5590699"/>
            <a:ext cx="629722" cy="22860"/>
          </a:xfrm>
          <a:prstGeom prst="roundRect">
            <a:avLst>
              <a:gd name="adj" fmla="val 385671"/>
            </a:avLst>
          </a:prstGeom>
          <a:solidFill>
            <a:srgbClr val="B2D4E5"/>
          </a:solidFill>
          <a:ln/>
        </p:spPr>
        <p:txBody>
          <a:bodyPr/>
          <a:lstStyle/>
          <a:p>
            <a:endParaRPr lang="en-US"/>
          </a:p>
        </p:txBody>
      </p:sp>
      <p:sp>
        <p:nvSpPr>
          <p:cNvPr id="16" name="Shape 11"/>
          <p:cNvSpPr/>
          <p:nvPr/>
        </p:nvSpPr>
        <p:spPr>
          <a:xfrm>
            <a:off x="734616" y="5366028"/>
            <a:ext cx="472202" cy="472202"/>
          </a:xfrm>
          <a:prstGeom prst="roundRect">
            <a:avLst>
              <a:gd name="adj" fmla="val 18671"/>
            </a:avLst>
          </a:prstGeom>
          <a:solidFill>
            <a:srgbClr val="CCEEFF"/>
          </a:solidFill>
          <a:ln w="7620">
            <a:solidFill>
              <a:srgbClr val="B2D4E5"/>
            </a:solidFill>
            <a:prstDash val="solid"/>
          </a:ln>
        </p:spPr>
        <p:txBody>
          <a:bodyPr/>
          <a:lstStyle/>
          <a:p>
            <a:endParaRPr lang="en-US"/>
          </a:p>
        </p:txBody>
      </p:sp>
      <p:pic>
        <p:nvPicPr>
          <p:cNvPr id="17" name="Image 3" descr="preencoded.png"/>
          <p:cNvPicPr>
            <a:picLocks noChangeAspect="1"/>
          </p:cNvPicPr>
          <p:nvPr/>
        </p:nvPicPr>
        <p:blipFill>
          <a:blip r:embed="rId6"/>
          <a:stretch>
            <a:fillRect/>
          </a:stretch>
        </p:blipFill>
        <p:spPr>
          <a:xfrm>
            <a:off x="805458" y="5395496"/>
            <a:ext cx="330518" cy="413266"/>
          </a:xfrm>
          <a:prstGeom prst="rect">
            <a:avLst/>
          </a:prstGeom>
        </p:spPr>
      </p:pic>
      <p:sp>
        <p:nvSpPr>
          <p:cNvPr id="18" name="Text 12"/>
          <p:cNvSpPr/>
          <p:nvPr/>
        </p:nvSpPr>
        <p:spPr>
          <a:xfrm>
            <a:off x="2020253" y="5438180"/>
            <a:ext cx="2755106" cy="344329"/>
          </a:xfrm>
          <a:prstGeom prst="rect">
            <a:avLst/>
          </a:prstGeom>
          <a:noFill/>
          <a:ln/>
        </p:spPr>
        <p:txBody>
          <a:bodyPr wrap="none" lIns="0" tIns="0" rIns="0" bIns="0" rtlCol="0" anchor="t"/>
          <a:lstStyle/>
          <a:p>
            <a:pPr marL="0" indent="0" algn="l">
              <a:lnSpc>
                <a:spcPts val="2700"/>
              </a:lnSpc>
              <a:buNone/>
            </a:pPr>
            <a:r>
              <a:rPr lang="en-US" sz="2150" b="1" dirty="0">
                <a:solidFill>
                  <a:srgbClr val="272525"/>
                </a:solidFill>
                <a:latin typeface="Petrona Bold" pitchFamily="34" charset="0"/>
                <a:ea typeface="Petrona Bold" pitchFamily="34" charset="-122"/>
                <a:cs typeface="Petrona Bold" pitchFamily="34" charset="-120"/>
              </a:rPr>
              <a:t>Escuela pitagórica</a:t>
            </a:r>
            <a:endParaRPr lang="en-US" sz="2150" dirty="0"/>
          </a:p>
        </p:txBody>
      </p:sp>
      <p:sp>
        <p:nvSpPr>
          <p:cNvPr id="19" name="Text 13"/>
          <p:cNvSpPr/>
          <p:nvPr/>
        </p:nvSpPr>
        <p:spPr>
          <a:xfrm>
            <a:off x="2020253" y="5908358"/>
            <a:ext cx="6389132" cy="335756"/>
          </a:xfrm>
          <a:prstGeom prst="rect">
            <a:avLst/>
          </a:prstGeom>
          <a:noFill/>
          <a:ln/>
        </p:spPr>
        <p:txBody>
          <a:bodyPr wrap="non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Dio origen a una escuela que unía ciencia, arte y espiritualidad.</a:t>
            </a:r>
            <a:endParaRPr lang="en-US" sz="1650" dirty="0"/>
          </a:p>
        </p:txBody>
      </p:sp>
      <p:sp>
        <p:nvSpPr>
          <p:cNvPr id="20" name="Text 14"/>
          <p:cNvSpPr/>
          <p:nvPr/>
        </p:nvSpPr>
        <p:spPr>
          <a:xfrm>
            <a:off x="734616" y="6480215"/>
            <a:ext cx="7674769" cy="1007269"/>
          </a:xfrm>
          <a:prstGeom prst="rect">
            <a:avLst/>
          </a:prstGeom>
          <a:noFill/>
          <a:ln/>
        </p:spPr>
        <p:txBody>
          <a:bodyPr wrap="square" lIns="0" tIns="0" rIns="0" bIns="0" rtlCol="0" anchor="t"/>
          <a:lstStyle/>
          <a:p>
            <a:pPr marL="0" indent="0" algn="l">
              <a:lnSpc>
                <a:spcPts val="2600"/>
              </a:lnSpc>
              <a:buNone/>
            </a:pPr>
            <a:r>
              <a:rPr lang="en-US" sz="1650" dirty="0">
                <a:solidFill>
                  <a:srgbClr val="272525"/>
                </a:solidFill>
                <a:latin typeface="Inter" pitchFamily="34" charset="0"/>
                <a:ea typeface="Inter" pitchFamily="34" charset="-122"/>
                <a:cs typeface="Inter" pitchFamily="34" charset="-120"/>
              </a:rPr>
              <a:t>Estos pensadores sentaron las bases de la metafísica, la cosmología y el pensamiento racional sistemático, estableciendo los fundamentos sobre los cuales se construiría toda la filosofía posterior.</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86301"/>
          </a:xfrm>
          <a:prstGeom prst="rect">
            <a:avLst/>
          </a:prstGeom>
        </p:spPr>
      </p:pic>
      <p:sp>
        <p:nvSpPr>
          <p:cNvPr id="3" name="Text 0"/>
          <p:cNvSpPr/>
          <p:nvPr/>
        </p:nvSpPr>
        <p:spPr>
          <a:xfrm>
            <a:off x="780098" y="3399353"/>
            <a:ext cx="12271772" cy="731282"/>
          </a:xfrm>
          <a:prstGeom prst="rect">
            <a:avLst/>
          </a:prstGeom>
          <a:noFill/>
          <a:ln/>
        </p:spPr>
        <p:txBody>
          <a:bodyPr wrap="none" lIns="0" tIns="0" rIns="0" bIns="0" rtlCol="0" anchor="t"/>
          <a:lstStyle/>
          <a:p>
            <a:pPr marL="0" indent="0" algn="l">
              <a:lnSpc>
                <a:spcPts val="5750"/>
              </a:lnSpc>
              <a:buNone/>
            </a:pPr>
            <a:r>
              <a:rPr lang="en-US" sz="4600" b="1" dirty="0">
                <a:solidFill>
                  <a:srgbClr val="000000"/>
                </a:solidFill>
                <a:latin typeface="Petrona Bold" pitchFamily="34" charset="0"/>
                <a:ea typeface="Petrona Bold" pitchFamily="34" charset="-122"/>
                <a:cs typeface="Petrona Bold" pitchFamily="34" charset="-120"/>
              </a:rPr>
              <a:t>Los Sofistas: Relativismo y enseñanza retórica</a:t>
            </a:r>
            <a:endParaRPr lang="en-US" sz="4600" dirty="0"/>
          </a:p>
        </p:txBody>
      </p:sp>
      <p:sp>
        <p:nvSpPr>
          <p:cNvPr id="4" name="Shape 1"/>
          <p:cNvSpPr/>
          <p:nvPr/>
        </p:nvSpPr>
        <p:spPr>
          <a:xfrm>
            <a:off x="780098" y="5133618"/>
            <a:ext cx="4133850" cy="222885"/>
          </a:xfrm>
          <a:prstGeom prst="roundRect">
            <a:avLst>
              <a:gd name="adj" fmla="val 42004"/>
            </a:avLst>
          </a:prstGeom>
          <a:solidFill>
            <a:srgbClr val="CCEEFF"/>
          </a:solidFill>
          <a:ln w="7620">
            <a:solidFill>
              <a:srgbClr val="B2D4E5"/>
            </a:solidFill>
            <a:prstDash val="solid"/>
          </a:ln>
        </p:spPr>
        <p:txBody>
          <a:bodyPr/>
          <a:lstStyle/>
          <a:p>
            <a:endParaRPr lang="en-US"/>
          </a:p>
        </p:txBody>
      </p:sp>
      <p:sp>
        <p:nvSpPr>
          <p:cNvPr id="5" name="Text 2"/>
          <p:cNvSpPr/>
          <p:nvPr/>
        </p:nvSpPr>
        <p:spPr>
          <a:xfrm>
            <a:off x="780098" y="5690830"/>
            <a:ext cx="3285649" cy="365641"/>
          </a:xfrm>
          <a:prstGeom prst="rect">
            <a:avLst/>
          </a:prstGeom>
          <a:noFill/>
          <a:ln/>
        </p:spPr>
        <p:txBody>
          <a:bodyPr wrap="none" lIns="0" tIns="0" rIns="0" bIns="0" rtlCol="0" anchor="t"/>
          <a:lstStyle/>
          <a:p>
            <a:pPr marL="0" indent="0" algn="l">
              <a:lnSpc>
                <a:spcPts val="2850"/>
              </a:lnSpc>
              <a:buNone/>
            </a:pPr>
            <a:r>
              <a:rPr lang="en-US" sz="2300" b="1" dirty="0">
                <a:solidFill>
                  <a:srgbClr val="272525"/>
                </a:solidFill>
                <a:latin typeface="Petrona Bold" pitchFamily="34" charset="0"/>
                <a:ea typeface="Petrona Bold" pitchFamily="34" charset="-122"/>
                <a:cs typeface="Petrona Bold" pitchFamily="34" charset="-120"/>
              </a:rPr>
              <a:t>Intelectuales itinerantes</a:t>
            </a:r>
            <a:endParaRPr lang="en-US" sz="2300" dirty="0"/>
          </a:p>
        </p:txBody>
      </p:sp>
      <p:sp>
        <p:nvSpPr>
          <p:cNvPr id="6" name="Text 3"/>
          <p:cNvSpPr/>
          <p:nvPr/>
        </p:nvSpPr>
        <p:spPr>
          <a:xfrm>
            <a:off x="780098" y="6190178"/>
            <a:ext cx="4133850" cy="1426369"/>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Los sofistas fueron intelectuales itinerantes que se dedicaron a la enseñanza de la retórica y la argumentación en el siglo V a.C.</a:t>
            </a:r>
            <a:endParaRPr lang="en-US" sz="1750" dirty="0"/>
          </a:p>
        </p:txBody>
      </p:sp>
      <p:sp>
        <p:nvSpPr>
          <p:cNvPr id="7" name="Shape 4"/>
          <p:cNvSpPr/>
          <p:nvPr/>
        </p:nvSpPr>
        <p:spPr>
          <a:xfrm>
            <a:off x="5248275" y="4799290"/>
            <a:ext cx="4133850" cy="222885"/>
          </a:xfrm>
          <a:prstGeom prst="roundRect">
            <a:avLst>
              <a:gd name="adj" fmla="val 42004"/>
            </a:avLst>
          </a:prstGeom>
          <a:solidFill>
            <a:srgbClr val="CCEEFF"/>
          </a:solidFill>
          <a:ln w="7620">
            <a:solidFill>
              <a:srgbClr val="B2D4E5"/>
            </a:solidFill>
            <a:prstDash val="solid"/>
          </a:ln>
        </p:spPr>
        <p:txBody>
          <a:bodyPr/>
          <a:lstStyle/>
          <a:p>
            <a:endParaRPr lang="en-US"/>
          </a:p>
        </p:txBody>
      </p:sp>
      <p:sp>
        <p:nvSpPr>
          <p:cNvPr id="8" name="Text 5"/>
          <p:cNvSpPr/>
          <p:nvPr/>
        </p:nvSpPr>
        <p:spPr>
          <a:xfrm>
            <a:off x="5248275" y="5356503"/>
            <a:ext cx="2925604" cy="365641"/>
          </a:xfrm>
          <a:prstGeom prst="rect">
            <a:avLst/>
          </a:prstGeom>
          <a:noFill/>
          <a:ln/>
        </p:spPr>
        <p:txBody>
          <a:bodyPr wrap="none" lIns="0" tIns="0" rIns="0" bIns="0" rtlCol="0" anchor="t"/>
          <a:lstStyle/>
          <a:p>
            <a:pPr marL="0" indent="0" algn="l">
              <a:lnSpc>
                <a:spcPts val="2850"/>
              </a:lnSpc>
              <a:buNone/>
            </a:pPr>
            <a:r>
              <a:rPr lang="en-US" sz="2300" b="1" dirty="0">
                <a:solidFill>
                  <a:srgbClr val="272525"/>
                </a:solidFill>
                <a:latin typeface="Petrona Bold" pitchFamily="34" charset="0"/>
                <a:ea typeface="Petrona Bold" pitchFamily="34" charset="-122"/>
                <a:cs typeface="Petrona Bold" pitchFamily="34" charset="-120"/>
              </a:rPr>
              <a:t>Contexto ateniense</a:t>
            </a:r>
            <a:endParaRPr lang="en-US" sz="2300" dirty="0"/>
          </a:p>
        </p:txBody>
      </p:sp>
      <p:sp>
        <p:nvSpPr>
          <p:cNvPr id="9" name="Text 6"/>
          <p:cNvSpPr/>
          <p:nvPr/>
        </p:nvSpPr>
        <p:spPr>
          <a:xfrm>
            <a:off x="5248275" y="5855851"/>
            <a:ext cx="4133850" cy="1426369"/>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Surgieron en un contexto de creciente importancia de la vida pública en Atenas, donde la persuasión era fundamental.</a:t>
            </a:r>
            <a:endParaRPr lang="en-US" sz="1750" dirty="0"/>
          </a:p>
        </p:txBody>
      </p:sp>
      <p:sp>
        <p:nvSpPr>
          <p:cNvPr id="10" name="Shape 7"/>
          <p:cNvSpPr/>
          <p:nvPr/>
        </p:nvSpPr>
        <p:spPr>
          <a:xfrm>
            <a:off x="9716453" y="4464963"/>
            <a:ext cx="4133850" cy="222885"/>
          </a:xfrm>
          <a:prstGeom prst="roundRect">
            <a:avLst>
              <a:gd name="adj" fmla="val 42004"/>
            </a:avLst>
          </a:prstGeom>
          <a:solidFill>
            <a:srgbClr val="CCEEFF"/>
          </a:solidFill>
          <a:ln w="7620">
            <a:solidFill>
              <a:srgbClr val="B2D4E5"/>
            </a:solidFill>
            <a:prstDash val="solid"/>
          </a:ln>
        </p:spPr>
        <p:txBody>
          <a:bodyPr/>
          <a:lstStyle/>
          <a:p>
            <a:endParaRPr lang="en-US"/>
          </a:p>
        </p:txBody>
      </p:sp>
      <p:sp>
        <p:nvSpPr>
          <p:cNvPr id="11" name="Text 8"/>
          <p:cNvSpPr/>
          <p:nvPr/>
        </p:nvSpPr>
        <p:spPr>
          <a:xfrm>
            <a:off x="9716453" y="5022175"/>
            <a:ext cx="2932748" cy="365641"/>
          </a:xfrm>
          <a:prstGeom prst="rect">
            <a:avLst/>
          </a:prstGeom>
          <a:noFill/>
          <a:ln/>
        </p:spPr>
        <p:txBody>
          <a:bodyPr wrap="none" lIns="0" tIns="0" rIns="0" bIns="0" rtlCol="0" anchor="t"/>
          <a:lstStyle/>
          <a:p>
            <a:pPr marL="0" indent="0" algn="l">
              <a:lnSpc>
                <a:spcPts val="2850"/>
              </a:lnSpc>
              <a:buNone/>
            </a:pPr>
            <a:r>
              <a:rPr lang="en-US" sz="2300" b="1" dirty="0">
                <a:solidFill>
                  <a:srgbClr val="272525"/>
                </a:solidFill>
                <a:latin typeface="Petrona Bold" pitchFamily="34" charset="0"/>
                <a:ea typeface="Petrona Bold" pitchFamily="34" charset="-122"/>
                <a:cs typeface="Petrona Bold" pitchFamily="34" charset="-120"/>
              </a:rPr>
              <a:t>Formación ciudadana</a:t>
            </a:r>
            <a:endParaRPr lang="en-US" sz="2300" dirty="0"/>
          </a:p>
        </p:txBody>
      </p:sp>
      <p:sp>
        <p:nvSpPr>
          <p:cNvPr id="12" name="Text 9"/>
          <p:cNvSpPr/>
          <p:nvPr/>
        </p:nvSpPr>
        <p:spPr>
          <a:xfrm>
            <a:off x="9716453" y="5521523"/>
            <a:ext cx="4133850" cy="1426369"/>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No se preocupaban por descubrir verdades universales, sino por formar ciudadanos capaces de persuadir y triunfar en la política y la vida social.</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861179"/>
            <a:ext cx="13042821" cy="1488519"/>
          </a:xfrm>
          <a:prstGeom prst="rect">
            <a:avLst/>
          </a:prstGeom>
          <a:noFill/>
          <a:ln/>
        </p:spPr>
        <p:txBody>
          <a:bodyPr wrap="squar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Protágoras: El hombre es la medida de todas las cosas</a:t>
            </a:r>
            <a:endParaRPr lang="en-US" sz="4650" dirty="0"/>
          </a:p>
        </p:txBody>
      </p:sp>
      <p:sp>
        <p:nvSpPr>
          <p:cNvPr id="3" name="Text 1"/>
          <p:cNvSpPr/>
          <p:nvPr/>
        </p:nvSpPr>
        <p:spPr>
          <a:xfrm>
            <a:off x="917615" y="3149441"/>
            <a:ext cx="3774877" cy="372070"/>
          </a:xfrm>
          <a:prstGeom prst="rect">
            <a:avLst/>
          </a:prstGeom>
          <a:noFill/>
          <a:ln/>
        </p:spPr>
        <p:txBody>
          <a:bodyPr wrap="none" lIns="0" tIns="0" rIns="0" bIns="0" rtlCol="0" anchor="t"/>
          <a:lstStyle/>
          <a:p>
            <a:pPr marL="0" indent="0" algn="r">
              <a:lnSpc>
                <a:spcPts val="2900"/>
              </a:lnSpc>
              <a:buNone/>
            </a:pPr>
            <a:r>
              <a:rPr lang="en-US" sz="2300" b="1" dirty="0">
                <a:solidFill>
                  <a:srgbClr val="272525"/>
                </a:solidFill>
                <a:latin typeface="Petrona Bold" pitchFamily="34" charset="0"/>
                <a:ea typeface="Petrona Bold" pitchFamily="34" charset="-122"/>
                <a:cs typeface="Petrona Bold" pitchFamily="34" charset="-120"/>
              </a:rPr>
              <a:t>Relativismo epistemológico</a:t>
            </a:r>
            <a:endParaRPr lang="en-US" sz="2300" dirty="0"/>
          </a:p>
        </p:txBody>
      </p:sp>
      <p:sp>
        <p:nvSpPr>
          <p:cNvPr id="4" name="Text 2"/>
          <p:cNvSpPr/>
          <p:nvPr/>
        </p:nvSpPr>
        <p:spPr>
          <a:xfrm>
            <a:off x="793790" y="3657600"/>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272525"/>
                </a:solidFill>
                <a:latin typeface="Inter" pitchFamily="34" charset="0"/>
                <a:ea typeface="Inter" pitchFamily="34" charset="-122"/>
                <a:cs typeface="Inter" pitchFamily="34" charset="-120"/>
              </a:rPr>
              <a:t>Su famosa afirmación implica que no existe una verdad objetiva.</a:t>
            </a:r>
            <a:endParaRPr lang="en-US" sz="1750" dirty="0"/>
          </a:p>
        </p:txBody>
      </p:sp>
      <p:pic>
        <p:nvPicPr>
          <p:cNvPr id="5" name="Image 0" descr="preencoded.png"/>
          <p:cNvPicPr>
            <a:picLocks noChangeAspect="1"/>
          </p:cNvPicPr>
          <p:nvPr/>
        </p:nvPicPr>
        <p:blipFill>
          <a:blip r:embed="rId3"/>
          <a:stretch>
            <a:fillRect/>
          </a:stretch>
        </p:blipFill>
        <p:spPr>
          <a:xfrm>
            <a:off x="5032653" y="2803327"/>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15633" y="3743801"/>
            <a:ext cx="339328" cy="424220"/>
          </a:xfrm>
          <a:prstGeom prst="rect">
            <a:avLst/>
          </a:prstGeom>
        </p:spPr>
      </p:pic>
      <p:sp>
        <p:nvSpPr>
          <p:cNvPr id="7" name="Text 3"/>
          <p:cNvSpPr/>
          <p:nvPr/>
        </p:nvSpPr>
        <p:spPr>
          <a:xfrm>
            <a:off x="9937790" y="3149441"/>
            <a:ext cx="3247906"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Punto de vista subjetivo</a:t>
            </a:r>
            <a:endParaRPr lang="en-US" sz="2300" dirty="0"/>
          </a:p>
        </p:txBody>
      </p:sp>
      <p:sp>
        <p:nvSpPr>
          <p:cNvPr id="8" name="Text 4"/>
          <p:cNvSpPr/>
          <p:nvPr/>
        </p:nvSpPr>
        <p:spPr>
          <a:xfrm>
            <a:off x="9937790" y="3657600"/>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Todo depende del punto de vista del sujeto que observa.</a:t>
            </a:r>
            <a:endParaRPr lang="en-US" sz="1750" dirty="0"/>
          </a:p>
        </p:txBody>
      </p:sp>
      <p:pic>
        <p:nvPicPr>
          <p:cNvPr id="9" name="Image 2" descr="preencoded.png"/>
          <p:cNvPicPr>
            <a:picLocks noChangeAspect="1"/>
          </p:cNvPicPr>
          <p:nvPr/>
        </p:nvPicPr>
        <p:blipFill>
          <a:blip r:embed="rId5"/>
          <a:stretch>
            <a:fillRect/>
          </a:stretch>
        </p:blipFill>
        <p:spPr>
          <a:xfrm>
            <a:off x="5032653" y="2803327"/>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75201" y="3743801"/>
            <a:ext cx="339328" cy="424220"/>
          </a:xfrm>
          <a:prstGeom prst="rect">
            <a:avLst/>
          </a:prstGeom>
        </p:spPr>
      </p:pic>
      <p:sp>
        <p:nvSpPr>
          <p:cNvPr id="11" name="Text 5"/>
          <p:cNvSpPr/>
          <p:nvPr/>
        </p:nvSpPr>
        <p:spPr>
          <a:xfrm>
            <a:off x="9937790" y="5602010"/>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272525"/>
                </a:solidFill>
                <a:latin typeface="Petrona Bold" pitchFamily="34" charset="0"/>
                <a:ea typeface="Petrona Bold" pitchFamily="34" charset="-122"/>
                <a:cs typeface="Petrona Bold" pitchFamily="34" charset="-120"/>
              </a:rPr>
              <a:t>Relativismo moral</a:t>
            </a:r>
            <a:endParaRPr lang="en-US" sz="2300" dirty="0"/>
          </a:p>
        </p:txBody>
      </p:sp>
      <p:sp>
        <p:nvSpPr>
          <p:cNvPr id="12" name="Text 6"/>
          <p:cNvSpPr/>
          <p:nvPr/>
        </p:nvSpPr>
        <p:spPr>
          <a:xfrm>
            <a:off x="9937790" y="6110168"/>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Extendió su relativismo también al ámbito de la moral y la ética.</a:t>
            </a:r>
            <a:endParaRPr lang="en-US" sz="1750" dirty="0"/>
          </a:p>
        </p:txBody>
      </p:sp>
      <p:pic>
        <p:nvPicPr>
          <p:cNvPr id="13" name="Image 4" descr="preencoded.png"/>
          <p:cNvPicPr>
            <a:picLocks noChangeAspect="1"/>
          </p:cNvPicPr>
          <p:nvPr/>
        </p:nvPicPr>
        <p:blipFill>
          <a:blip r:embed="rId7"/>
          <a:stretch>
            <a:fillRect/>
          </a:stretch>
        </p:blipFill>
        <p:spPr>
          <a:xfrm>
            <a:off x="5032653" y="2803327"/>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75201" y="6003369"/>
            <a:ext cx="339328" cy="424220"/>
          </a:xfrm>
          <a:prstGeom prst="rect">
            <a:avLst/>
          </a:prstGeom>
        </p:spPr>
      </p:pic>
      <p:sp>
        <p:nvSpPr>
          <p:cNvPr id="15" name="Text 7"/>
          <p:cNvSpPr/>
          <p:nvPr/>
        </p:nvSpPr>
        <p:spPr>
          <a:xfrm>
            <a:off x="793790" y="5416034"/>
            <a:ext cx="3898702" cy="744141"/>
          </a:xfrm>
          <a:prstGeom prst="rect">
            <a:avLst/>
          </a:prstGeom>
          <a:noFill/>
          <a:ln/>
        </p:spPr>
        <p:txBody>
          <a:bodyPr wrap="square" lIns="0" tIns="0" rIns="0" bIns="0" rtlCol="0" anchor="t"/>
          <a:lstStyle/>
          <a:p>
            <a:pPr marL="0" indent="0" algn="r">
              <a:lnSpc>
                <a:spcPts val="2900"/>
              </a:lnSpc>
              <a:buNone/>
            </a:pPr>
            <a:r>
              <a:rPr lang="en-US" sz="2300" b="1" dirty="0">
                <a:solidFill>
                  <a:srgbClr val="272525"/>
                </a:solidFill>
                <a:latin typeface="Petrona Bold" pitchFamily="34" charset="0"/>
                <a:ea typeface="Petrona Bold" pitchFamily="34" charset="-122"/>
                <a:cs typeface="Petrona Bold" pitchFamily="34" charset="-120"/>
              </a:rPr>
              <a:t>Cuestionamiento de absolutos</a:t>
            </a:r>
            <a:endParaRPr lang="en-US" sz="2300" dirty="0"/>
          </a:p>
        </p:txBody>
      </p:sp>
      <p:sp>
        <p:nvSpPr>
          <p:cNvPr id="16" name="Text 8"/>
          <p:cNvSpPr/>
          <p:nvPr/>
        </p:nvSpPr>
        <p:spPr>
          <a:xfrm>
            <a:off x="793790" y="6296263"/>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272525"/>
                </a:solidFill>
                <a:latin typeface="Inter" pitchFamily="34" charset="0"/>
                <a:ea typeface="Inter" pitchFamily="34" charset="-122"/>
                <a:cs typeface="Inter" pitchFamily="34" charset="-120"/>
              </a:rPr>
              <a:t>Desafió la existencia de verdades y valores universales.</a:t>
            </a:r>
            <a:endParaRPr lang="en-US" sz="1750" dirty="0"/>
          </a:p>
        </p:txBody>
      </p:sp>
      <p:pic>
        <p:nvPicPr>
          <p:cNvPr id="17" name="Image 6" descr="preencoded.png"/>
          <p:cNvPicPr>
            <a:picLocks noChangeAspect="1"/>
          </p:cNvPicPr>
          <p:nvPr/>
        </p:nvPicPr>
        <p:blipFill>
          <a:blip r:embed="rId9"/>
          <a:stretch>
            <a:fillRect/>
          </a:stretch>
        </p:blipFill>
        <p:spPr>
          <a:xfrm>
            <a:off x="5032653" y="2803327"/>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15633" y="6003369"/>
            <a:ext cx="339328" cy="42422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2250</Words>
  <Application>Microsoft Macintosh PowerPoint</Application>
  <PresentationFormat>Custom</PresentationFormat>
  <Paragraphs>197</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Petrona Bold</vt:lpstr>
      <vt:lpstr>Inter Bold</vt:lpstr>
      <vt:lpstr>Inter Medium</vt:lpstr>
      <vt:lpstr>Inter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Guillermo Puppo</cp:lastModifiedBy>
  <cp:revision>2</cp:revision>
  <dcterms:created xsi:type="dcterms:W3CDTF">2025-05-23T23:26:30Z</dcterms:created>
  <dcterms:modified xsi:type="dcterms:W3CDTF">2025-05-23T23:30:11Z</dcterms:modified>
</cp:coreProperties>
</file>