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Georgia Pro Condensed" charset="1" panose="02040506050405020303"/>
      <p:regular r:id="rId20"/>
    </p:embeddedFont>
    <p:embeddedFont>
      <p:font typeface="Helvetica World" charset="1" panose="020B0500040000020004"/>
      <p:regular r:id="rId21"/>
    </p:embeddedFont>
    <p:embeddedFont>
      <p:font typeface="Helvetica World Bold" charset="1" panose="020B0800040000020004"/>
      <p:regular r:id="rId22"/>
    </p:embeddedFont>
    <p:embeddedFont>
      <p:font typeface="Canva Sans" charset="1" panose="020B0503030501040103"/>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C3E50"/>
        </a:solidFill>
      </p:bgPr>
    </p:bg>
    <p:spTree>
      <p:nvGrpSpPr>
        <p:cNvPr id="1" name=""/>
        <p:cNvGrpSpPr/>
        <p:nvPr/>
      </p:nvGrpSpPr>
      <p:grpSpPr>
        <a:xfrm>
          <a:off x="0" y="0"/>
          <a:ext cx="0" cy="0"/>
          <a:chOff x="0" y="0"/>
          <a:chExt cx="0" cy="0"/>
        </a:xfrm>
      </p:grpSpPr>
      <p:grpSp>
        <p:nvGrpSpPr>
          <p:cNvPr name="Group 2" id="2"/>
          <p:cNvGrpSpPr/>
          <p:nvPr/>
        </p:nvGrpSpPr>
        <p:grpSpPr>
          <a:xfrm rot="0">
            <a:off x="0" y="-12700"/>
            <a:ext cx="11201400" cy="10299700"/>
            <a:chOff x="0" y="0"/>
            <a:chExt cx="963348" cy="885799"/>
          </a:xfrm>
        </p:grpSpPr>
        <p:sp>
          <p:nvSpPr>
            <p:cNvPr name="Freeform 3" id="3"/>
            <p:cNvSpPr/>
            <p:nvPr/>
          </p:nvSpPr>
          <p:spPr>
            <a:xfrm flipH="false" flipV="false" rot="0">
              <a:off x="0" y="0"/>
              <a:ext cx="963348" cy="885799"/>
            </a:xfrm>
            <a:custGeom>
              <a:avLst/>
              <a:gdLst/>
              <a:ahLst/>
              <a:cxnLst/>
              <a:rect r="r" b="b" t="t" l="l"/>
              <a:pathLst>
                <a:path h="885799" w="963348">
                  <a:moveTo>
                    <a:pt x="0" y="0"/>
                  </a:moveTo>
                  <a:lnTo>
                    <a:pt x="963348" y="0"/>
                  </a:lnTo>
                  <a:lnTo>
                    <a:pt x="963348" y="885799"/>
                  </a:lnTo>
                  <a:lnTo>
                    <a:pt x="0" y="885799"/>
                  </a:lnTo>
                  <a:close/>
                </a:path>
              </a:pathLst>
            </a:custGeom>
            <a:solidFill>
              <a:srgbClr val="4C6177"/>
            </a:solidFill>
          </p:spPr>
        </p:sp>
      </p:grpSp>
      <p:grpSp>
        <p:nvGrpSpPr>
          <p:cNvPr name="Group 4" id="4"/>
          <p:cNvGrpSpPr/>
          <p:nvPr/>
        </p:nvGrpSpPr>
        <p:grpSpPr>
          <a:xfrm rot="0">
            <a:off x="11868150" y="666750"/>
            <a:ext cx="5753100" cy="8953500"/>
            <a:chOff x="0" y="0"/>
            <a:chExt cx="814724" cy="1267949"/>
          </a:xfrm>
        </p:grpSpPr>
        <p:sp>
          <p:nvSpPr>
            <p:cNvPr name="Freeform 5" id="5"/>
            <p:cNvSpPr/>
            <p:nvPr/>
          </p:nvSpPr>
          <p:spPr>
            <a:xfrm flipH="false" flipV="false" rot="0">
              <a:off x="0" y="0"/>
              <a:ext cx="814724" cy="1267949"/>
            </a:xfrm>
            <a:custGeom>
              <a:avLst/>
              <a:gdLst/>
              <a:ahLst/>
              <a:cxnLst/>
              <a:rect r="r" b="b" t="t" l="l"/>
              <a:pathLst>
                <a:path h="1267949" w="814724">
                  <a:moveTo>
                    <a:pt x="26914" y="0"/>
                  </a:moveTo>
                  <a:lnTo>
                    <a:pt x="787810" y="0"/>
                  </a:lnTo>
                  <a:cubicBezTo>
                    <a:pt x="802675" y="0"/>
                    <a:pt x="814724" y="12050"/>
                    <a:pt x="814724" y="26914"/>
                  </a:cubicBezTo>
                  <a:lnTo>
                    <a:pt x="814724" y="1241035"/>
                  </a:lnTo>
                  <a:cubicBezTo>
                    <a:pt x="814724" y="1255899"/>
                    <a:pt x="802675" y="1267949"/>
                    <a:pt x="787810" y="1267949"/>
                  </a:cubicBezTo>
                  <a:lnTo>
                    <a:pt x="26914" y="1267949"/>
                  </a:lnTo>
                  <a:cubicBezTo>
                    <a:pt x="12050" y="1267949"/>
                    <a:pt x="0" y="1255899"/>
                    <a:pt x="0" y="1241035"/>
                  </a:cubicBezTo>
                  <a:lnTo>
                    <a:pt x="0" y="26914"/>
                  </a:lnTo>
                  <a:cubicBezTo>
                    <a:pt x="0" y="12050"/>
                    <a:pt x="12050" y="0"/>
                    <a:pt x="26914" y="0"/>
                  </a:cubicBezTo>
                  <a:close/>
                </a:path>
              </a:pathLst>
            </a:custGeom>
            <a:blipFill>
              <a:blip r:embed="rId2"/>
              <a:stretch>
                <a:fillRect l="-579" t="0" r="-579" b="0"/>
              </a:stretch>
            </a:blipFill>
          </p:spPr>
        </p:sp>
      </p:grpSp>
      <p:sp>
        <p:nvSpPr>
          <p:cNvPr name="TextBox 6" id="6"/>
          <p:cNvSpPr txBox="true"/>
          <p:nvPr/>
        </p:nvSpPr>
        <p:spPr>
          <a:xfrm rot="0">
            <a:off x="675380" y="927443"/>
            <a:ext cx="9754495" cy="6533706"/>
          </a:xfrm>
          <a:prstGeom prst="rect">
            <a:avLst/>
          </a:prstGeom>
        </p:spPr>
        <p:txBody>
          <a:bodyPr anchor="t" rtlCol="false" tIns="0" lIns="0" bIns="0" rIns="0">
            <a:spAutoFit/>
          </a:bodyPr>
          <a:lstStyle/>
          <a:p>
            <a:pPr algn="l" marL="0" indent="0" lvl="0">
              <a:lnSpc>
                <a:spcPts val="12732"/>
              </a:lnSpc>
            </a:pPr>
            <a:r>
              <a:rPr lang="en-US" sz="12732" spc="-445" strike="noStrike" u="none">
                <a:solidFill>
                  <a:srgbClr val="ECF0F1"/>
                </a:solidFill>
                <a:latin typeface="Georgia Pro Condensed"/>
                <a:ea typeface="Georgia Pro Condensed"/>
                <a:cs typeface="Georgia Pro Condensed"/>
                <a:sym typeface="Georgia Pro Condensed"/>
              </a:rPr>
              <a:t>Inteligencia Emocional e Inteligencia Cultural</a:t>
            </a:r>
          </a:p>
        </p:txBody>
      </p:sp>
      <p:grpSp>
        <p:nvGrpSpPr>
          <p:cNvPr name="Group 7" id="7"/>
          <p:cNvGrpSpPr/>
          <p:nvPr/>
        </p:nvGrpSpPr>
        <p:grpSpPr>
          <a:xfrm rot="0">
            <a:off x="7343775" y="6172200"/>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800"/>
                </a:lnSpc>
              </a:pPr>
            </a:p>
          </p:txBody>
        </p:sp>
      </p:grpSp>
      <p:sp>
        <p:nvSpPr>
          <p:cNvPr name="Freeform 10" id="10"/>
          <p:cNvSpPr/>
          <p:nvPr/>
        </p:nvSpPr>
        <p:spPr>
          <a:xfrm flipH="false" flipV="false" rot="0">
            <a:off x="6917232" y="5745657"/>
            <a:ext cx="3939187" cy="3939187"/>
          </a:xfrm>
          <a:custGeom>
            <a:avLst/>
            <a:gdLst/>
            <a:ahLst/>
            <a:cxnLst/>
            <a:rect r="r" b="b" t="t" l="l"/>
            <a:pathLst>
              <a:path h="3939187" w="3939187">
                <a:moveTo>
                  <a:pt x="0" y="0"/>
                </a:moveTo>
                <a:lnTo>
                  <a:pt x="3939186" y="0"/>
                </a:lnTo>
                <a:lnTo>
                  <a:pt x="3939186" y="3939186"/>
                </a:lnTo>
                <a:lnTo>
                  <a:pt x="0" y="3939186"/>
                </a:lnTo>
                <a:lnTo>
                  <a:pt x="0" y="0"/>
                </a:lnTo>
                <a:close/>
              </a:path>
            </a:pathLst>
          </a:custGeom>
          <a:blipFill>
            <a:blip r:embed="rId3"/>
            <a:stretch>
              <a:fillRect l="0" t="0" r="0" b="0"/>
            </a:stretch>
          </a:blipFill>
        </p:spPr>
      </p:sp>
      <p:sp>
        <p:nvSpPr>
          <p:cNvPr name="TextBox 11" id="11"/>
          <p:cNvSpPr txBox="true"/>
          <p:nvPr/>
        </p:nvSpPr>
        <p:spPr>
          <a:xfrm rot="0">
            <a:off x="666750" y="7977088"/>
            <a:ext cx="6886575" cy="1643162"/>
          </a:xfrm>
          <a:prstGeom prst="rect">
            <a:avLst/>
          </a:prstGeom>
        </p:spPr>
        <p:txBody>
          <a:bodyPr anchor="t" rtlCol="false" tIns="0" lIns="0" bIns="0" rIns="0">
            <a:spAutoFit/>
          </a:bodyPr>
          <a:lstStyle/>
          <a:p>
            <a:pPr algn="l" marL="0" indent="0" lvl="0">
              <a:lnSpc>
                <a:spcPts val="4377"/>
              </a:lnSpc>
            </a:pPr>
            <a:r>
              <a:rPr lang="en-US" sz="3367" spc="-50" strike="noStrike" u="none">
                <a:solidFill>
                  <a:srgbClr val="ECF0F1"/>
                </a:solidFill>
                <a:latin typeface="Helvetica World"/>
                <a:ea typeface="Helvetica World"/>
                <a:cs typeface="Helvetica World"/>
                <a:sym typeface="Helvetica World"/>
              </a:rPr>
              <a:t>Curso: Inteligencia Emocional e Inteligencia Cultural.</a:t>
            </a:r>
          </a:p>
          <a:p>
            <a:pPr algn="l" marL="0" indent="0" lvl="0">
              <a:lnSpc>
                <a:spcPts val="4377"/>
              </a:lnSpc>
            </a:pPr>
            <a:r>
              <a:rPr lang="en-US" sz="3367" spc="-50" strike="noStrike" u="none">
                <a:solidFill>
                  <a:srgbClr val="ECF0F1"/>
                </a:solidFill>
                <a:latin typeface="Helvetica World"/>
                <a:ea typeface="Helvetica World"/>
                <a:cs typeface="Helvetica World"/>
                <a:sym typeface="Helvetica World"/>
              </a:rPr>
              <a:t>Profesora: Meredith Janice Aldana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34495E"/>
        </a:solidFill>
      </p:bgPr>
    </p:bg>
    <p:spTree>
      <p:nvGrpSpPr>
        <p:cNvPr id="1" name=""/>
        <p:cNvGrpSpPr/>
        <p:nvPr/>
      </p:nvGrpSpPr>
      <p:grpSpPr>
        <a:xfrm>
          <a:off x="0" y="0"/>
          <a:ext cx="0" cy="0"/>
          <a:chOff x="0" y="0"/>
          <a:chExt cx="0" cy="0"/>
        </a:xfrm>
      </p:grpSpPr>
      <p:sp>
        <p:nvSpPr>
          <p:cNvPr name="TextBox 2" id="2"/>
          <p:cNvSpPr txBox="true"/>
          <p:nvPr/>
        </p:nvSpPr>
        <p:spPr>
          <a:xfrm rot="0">
            <a:off x="17259300" y="9220200"/>
            <a:ext cx="152400" cy="190500"/>
          </a:xfrm>
          <a:prstGeom prst="rect">
            <a:avLst/>
          </a:prstGeom>
        </p:spPr>
        <p:txBody>
          <a:bodyPr anchor="t" rtlCol="false" tIns="0" lIns="0" bIns="0" rIns="0" wrap="none">
            <a:spAutoFit/>
          </a:bodyPr>
          <a:lstStyle/>
          <a:p>
            <a:pPr algn="ctr">
              <a:lnSpc>
                <a:spcPts val="2800"/>
              </a:lnSpc>
              <a:spcBef>
                <a:spcPct val="0"/>
              </a:spcBef>
            </a:pPr>
            <a:r>
              <a:rPr lang="en-US" sz="2000">
                <a:solidFill>
                  <a:srgbClr val="ECF0F1"/>
                </a:solidFill>
                <a:latin typeface="Helvetica World"/>
                <a:ea typeface="Helvetica World"/>
                <a:cs typeface="Helvetica World"/>
                <a:sym typeface="Helvetica World"/>
              </a:rPr>
              <a:t>10</a:t>
            </a:r>
          </a:p>
        </p:txBody>
      </p:sp>
      <p:grpSp>
        <p:nvGrpSpPr>
          <p:cNvPr name="Group 3" id="3"/>
          <p:cNvGrpSpPr/>
          <p:nvPr/>
        </p:nvGrpSpPr>
        <p:grpSpPr>
          <a:xfrm rot="0">
            <a:off x="666750" y="666750"/>
            <a:ext cx="16954500" cy="8953500"/>
            <a:chOff x="0" y="0"/>
            <a:chExt cx="4465383" cy="2358123"/>
          </a:xfrm>
        </p:grpSpPr>
        <p:sp>
          <p:nvSpPr>
            <p:cNvPr name="Freeform 4" id="4"/>
            <p:cNvSpPr/>
            <p:nvPr/>
          </p:nvSpPr>
          <p:spPr>
            <a:xfrm flipH="false" flipV="false" rot="0">
              <a:off x="0" y="0"/>
              <a:ext cx="4465383" cy="2358124"/>
            </a:xfrm>
            <a:custGeom>
              <a:avLst/>
              <a:gdLst/>
              <a:ahLst/>
              <a:cxnLst/>
              <a:rect r="r" b="b" t="t" l="l"/>
              <a:pathLst>
                <a:path h="2358124" w="4465383">
                  <a:moveTo>
                    <a:pt x="20548" y="0"/>
                  </a:moveTo>
                  <a:lnTo>
                    <a:pt x="4444835" y="0"/>
                  </a:lnTo>
                  <a:cubicBezTo>
                    <a:pt x="4456183" y="0"/>
                    <a:pt x="4465383" y="9200"/>
                    <a:pt x="4465383" y="20548"/>
                  </a:cubicBezTo>
                  <a:lnTo>
                    <a:pt x="4465383" y="2337575"/>
                  </a:lnTo>
                  <a:cubicBezTo>
                    <a:pt x="4465383" y="2348924"/>
                    <a:pt x="4456183" y="2358124"/>
                    <a:pt x="4444835" y="2358124"/>
                  </a:cubicBezTo>
                  <a:lnTo>
                    <a:pt x="20548" y="2358124"/>
                  </a:lnTo>
                  <a:cubicBezTo>
                    <a:pt x="9200" y="2358124"/>
                    <a:pt x="0" y="2348924"/>
                    <a:pt x="0" y="2337575"/>
                  </a:cubicBezTo>
                  <a:lnTo>
                    <a:pt x="0" y="20548"/>
                  </a:lnTo>
                  <a:cubicBezTo>
                    <a:pt x="0" y="9200"/>
                    <a:pt x="9200" y="0"/>
                    <a:pt x="20548" y="0"/>
                  </a:cubicBezTo>
                  <a:close/>
                </a:path>
              </a:pathLst>
            </a:custGeom>
            <a:solidFill>
              <a:srgbClr val="162839"/>
            </a:solidFill>
            <a:ln cap="rnd">
              <a:noFill/>
              <a:prstDash val="solid"/>
              <a:round/>
            </a:ln>
          </p:spPr>
        </p:sp>
        <p:sp>
          <p:nvSpPr>
            <p:cNvPr name="TextBox 5" id="5"/>
            <p:cNvSpPr txBox="true"/>
            <p:nvPr/>
          </p:nvSpPr>
          <p:spPr>
            <a:xfrm>
              <a:off x="0" y="-38100"/>
              <a:ext cx="4465383" cy="2396223"/>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6" id="6"/>
          <p:cNvGrpSpPr/>
          <p:nvPr/>
        </p:nvGrpSpPr>
        <p:grpSpPr>
          <a:xfrm rot="0">
            <a:off x="1800225" y="1562100"/>
            <a:ext cx="12944475" cy="2152734"/>
            <a:chOff x="0" y="0"/>
            <a:chExt cx="17259300" cy="2870312"/>
          </a:xfrm>
        </p:grpSpPr>
        <p:sp>
          <p:nvSpPr>
            <p:cNvPr name="TextBox 7" id="7"/>
            <p:cNvSpPr txBox="true"/>
            <p:nvPr/>
          </p:nvSpPr>
          <p:spPr>
            <a:xfrm rot="0">
              <a:off x="0" y="-85725"/>
              <a:ext cx="17259300" cy="1702858"/>
            </a:xfrm>
            <a:prstGeom prst="rect">
              <a:avLst/>
            </a:prstGeom>
          </p:spPr>
          <p:txBody>
            <a:bodyPr anchor="t" rtlCol="false" tIns="0" lIns="0" bIns="0" rIns="0">
              <a:spAutoFit/>
            </a:bodyPr>
            <a:lstStyle/>
            <a:p>
              <a:pPr algn="l" marL="0" indent="0" lvl="0">
                <a:lnSpc>
                  <a:spcPts val="10400"/>
                </a:lnSpc>
              </a:pPr>
              <a:r>
                <a:rPr lang="en-US" sz="8000" spc="-240">
                  <a:solidFill>
                    <a:srgbClr val="ECF0F1"/>
                  </a:solidFill>
                  <a:latin typeface="Georgia Pro Condensed"/>
                  <a:ea typeface="Georgia Pro Condensed"/>
                  <a:cs typeface="Georgia Pro Condensed"/>
                  <a:sym typeface="Georgia Pro Condensed"/>
                </a:rPr>
                <a:t>Diferencias Clave</a:t>
              </a:r>
            </a:p>
          </p:txBody>
        </p:sp>
        <p:sp>
          <p:nvSpPr>
            <p:cNvPr name="TextBox 8" id="8"/>
            <p:cNvSpPr txBox="true"/>
            <p:nvPr/>
          </p:nvSpPr>
          <p:spPr>
            <a:xfrm rot="0">
              <a:off x="0" y="2197212"/>
              <a:ext cx="17259300" cy="673100"/>
            </a:xfrm>
            <a:prstGeom prst="rect">
              <a:avLst/>
            </a:prstGeom>
          </p:spPr>
          <p:txBody>
            <a:bodyPr anchor="t" rtlCol="false" tIns="0" lIns="0" bIns="0" rIns="0">
              <a:spAutoFit/>
            </a:bodyPr>
            <a:lstStyle/>
            <a:p>
              <a:pPr algn="l" marL="0" indent="0" lvl="0">
                <a:lnSpc>
                  <a:spcPts val="3719"/>
                </a:lnSpc>
                <a:spcBef>
                  <a:spcPct val="0"/>
                </a:spcBef>
              </a:pPr>
              <a:r>
                <a:rPr lang="en-US" b="true" sz="3099" spc="-46">
                  <a:solidFill>
                    <a:srgbClr val="BDC3C7"/>
                  </a:solidFill>
                  <a:latin typeface="Helvetica World Bold"/>
                  <a:ea typeface="Helvetica World Bold"/>
                  <a:cs typeface="Helvetica World Bold"/>
                  <a:sym typeface="Helvetica World Bold"/>
                </a:rPr>
                <a:t>Comparación de inteligencia emocional y cultural</a:t>
              </a:r>
            </a:p>
          </p:txBody>
        </p:sp>
      </p:grpSp>
      <p:grpSp>
        <p:nvGrpSpPr>
          <p:cNvPr name="Group 9" id="9"/>
          <p:cNvGrpSpPr/>
          <p:nvPr/>
        </p:nvGrpSpPr>
        <p:grpSpPr>
          <a:xfrm rot="0">
            <a:off x="1800225" y="5143500"/>
            <a:ext cx="5753100" cy="3322320"/>
            <a:chOff x="0" y="0"/>
            <a:chExt cx="7670800" cy="4429761"/>
          </a:xfrm>
        </p:grpSpPr>
        <p:sp>
          <p:nvSpPr>
            <p:cNvPr name="TextBox 10" id="10"/>
            <p:cNvSpPr txBox="true"/>
            <p:nvPr/>
          </p:nvSpPr>
          <p:spPr>
            <a:xfrm rot="0">
              <a:off x="0" y="0"/>
              <a:ext cx="7670800" cy="711200"/>
            </a:xfrm>
            <a:prstGeom prst="rect">
              <a:avLst/>
            </a:prstGeom>
          </p:spPr>
          <p:txBody>
            <a:bodyPr anchor="t" rtlCol="false" tIns="0" lIns="0" bIns="0" rIns="0">
              <a:spAutoFit/>
            </a:bodyPr>
            <a:lstStyle/>
            <a:p>
              <a:pPr algn="l" marL="0" indent="0" lvl="0">
                <a:lnSpc>
                  <a:spcPts val="3839"/>
                </a:lnSpc>
                <a:spcBef>
                  <a:spcPct val="0"/>
                </a:spcBef>
              </a:pPr>
              <a:r>
                <a:rPr lang="en-US" b="true" sz="3199" spc="-47">
                  <a:solidFill>
                    <a:srgbClr val="BDC3C7"/>
                  </a:solidFill>
                  <a:latin typeface="Helvetica World Bold"/>
                  <a:ea typeface="Helvetica World Bold"/>
                  <a:cs typeface="Helvetica World Bold"/>
                  <a:sym typeface="Helvetica World Bold"/>
                </a:rPr>
                <a:t>IQ</a:t>
              </a:r>
            </a:p>
          </p:txBody>
        </p:sp>
        <p:sp>
          <p:nvSpPr>
            <p:cNvPr name="TextBox 11" id="11"/>
            <p:cNvSpPr txBox="true"/>
            <p:nvPr/>
          </p:nvSpPr>
          <p:spPr>
            <a:xfrm rot="0">
              <a:off x="0" y="1238250"/>
              <a:ext cx="7670800" cy="3191511"/>
            </a:xfrm>
            <a:prstGeom prst="rect">
              <a:avLst/>
            </a:prstGeom>
          </p:spPr>
          <p:txBody>
            <a:bodyPr anchor="t" rtlCol="false" tIns="0" lIns="0" bIns="0" rIns="0">
              <a:spAutoFit/>
            </a:bodyPr>
            <a:lstStyle/>
            <a:p>
              <a:pPr algn="l" marL="0" indent="0" lvl="0">
                <a:lnSpc>
                  <a:spcPts val="3779"/>
                </a:lnSpc>
              </a:pPr>
              <a:r>
                <a:rPr lang="en-US" sz="2699" spc="-40" strike="noStrike" u="none">
                  <a:solidFill>
                    <a:srgbClr val="ECF0F1"/>
                  </a:solidFill>
                  <a:latin typeface="Helvetica World"/>
                  <a:ea typeface="Helvetica World"/>
                  <a:cs typeface="Helvetica World"/>
                  <a:sym typeface="Helvetica World"/>
                </a:rPr>
                <a:t>IQ se refiere a la </a:t>
              </a:r>
              <a:r>
                <a:rPr lang="en-US" b="true" sz="2699" spc="-40" strike="noStrike" u="none">
                  <a:solidFill>
                    <a:srgbClr val="ECF0F1"/>
                  </a:solidFill>
                  <a:latin typeface="Helvetica World Bold"/>
                  <a:ea typeface="Helvetica World Bold"/>
                  <a:cs typeface="Helvetica World Bold"/>
                  <a:sym typeface="Helvetica World Bold"/>
                </a:rPr>
                <a:t>capacidad cognitiva</a:t>
              </a:r>
              <a:r>
                <a:rPr lang="en-US" sz="2699" spc="-40" strike="noStrike" u="none">
                  <a:solidFill>
                    <a:srgbClr val="ECF0F1"/>
                  </a:solidFill>
                  <a:latin typeface="Helvetica World"/>
                  <a:ea typeface="Helvetica World"/>
                  <a:cs typeface="Helvetica World"/>
                  <a:sym typeface="Helvetica World"/>
                </a:rPr>
                <a:t>, que mide la aptitud intelectual y habilidades analíticas. Es fundamental, pero no abarca todas las facetas del liderazgo.</a:t>
              </a:r>
            </a:p>
          </p:txBody>
        </p:sp>
      </p:grpSp>
      <p:grpSp>
        <p:nvGrpSpPr>
          <p:cNvPr name="Group 12" id="12"/>
          <p:cNvGrpSpPr/>
          <p:nvPr/>
        </p:nvGrpSpPr>
        <p:grpSpPr>
          <a:xfrm rot="0">
            <a:off x="9296400" y="5143500"/>
            <a:ext cx="5448300" cy="3424555"/>
            <a:chOff x="0" y="0"/>
            <a:chExt cx="7264400" cy="4566074"/>
          </a:xfrm>
        </p:grpSpPr>
        <p:sp>
          <p:nvSpPr>
            <p:cNvPr name="TextBox 13" id="13"/>
            <p:cNvSpPr txBox="true"/>
            <p:nvPr/>
          </p:nvSpPr>
          <p:spPr>
            <a:xfrm rot="0">
              <a:off x="0" y="0"/>
              <a:ext cx="7264400" cy="723900"/>
            </a:xfrm>
            <a:prstGeom prst="rect">
              <a:avLst/>
            </a:prstGeom>
          </p:spPr>
          <p:txBody>
            <a:bodyPr anchor="t" rtlCol="false" tIns="0" lIns="0" bIns="0" rIns="0">
              <a:spAutoFit/>
            </a:bodyPr>
            <a:lstStyle/>
            <a:p>
              <a:pPr algn="l" marL="0" indent="0" lvl="0">
                <a:lnSpc>
                  <a:spcPts val="3959"/>
                </a:lnSpc>
                <a:spcBef>
                  <a:spcPct val="0"/>
                </a:spcBef>
              </a:pPr>
              <a:r>
                <a:rPr lang="en-US" b="true" sz="3299" spc="-49">
                  <a:solidFill>
                    <a:srgbClr val="BDC3C7"/>
                  </a:solidFill>
                  <a:latin typeface="Helvetica World Bold"/>
                  <a:ea typeface="Helvetica World Bold"/>
                  <a:cs typeface="Helvetica World Bold"/>
                  <a:sym typeface="Helvetica World Bold"/>
                </a:rPr>
                <a:t>IE</a:t>
              </a:r>
            </a:p>
          </p:txBody>
        </p:sp>
        <p:sp>
          <p:nvSpPr>
            <p:cNvPr name="TextBox 14" id="14"/>
            <p:cNvSpPr txBox="true"/>
            <p:nvPr/>
          </p:nvSpPr>
          <p:spPr>
            <a:xfrm rot="0">
              <a:off x="0" y="1250950"/>
              <a:ext cx="7264400" cy="3315124"/>
            </a:xfrm>
            <a:prstGeom prst="rect">
              <a:avLst/>
            </a:prstGeom>
          </p:spPr>
          <p:txBody>
            <a:bodyPr anchor="t" rtlCol="false" tIns="0" lIns="0" bIns="0" rIns="0">
              <a:spAutoFit/>
            </a:bodyPr>
            <a:lstStyle/>
            <a:p>
              <a:pPr algn="l" marL="0" indent="0" lvl="0">
                <a:lnSpc>
                  <a:spcPts val="3919"/>
                </a:lnSpc>
              </a:pPr>
              <a:r>
                <a:rPr lang="en-US" sz="2799" spc="-41" strike="noStrike" u="none">
                  <a:solidFill>
                    <a:srgbClr val="ECF0F1"/>
                  </a:solidFill>
                  <a:latin typeface="Helvetica World"/>
                  <a:ea typeface="Helvetica World"/>
                  <a:cs typeface="Helvetica World"/>
                  <a:sym typeface="Helvetica World"/>
                </a:rPr>
                <a:t>IE implica el </a:t>
              </a:r>
              <a:r>
                <a:rPr lang="en-US" b="true" sz="2799" spc="-41" strike="noStrike" u="none">
                  <a:solidFill>
                    <a:srgbClr val="ECF0F1"/>
                  </a:solidFill>
                  <a:latin typeface="Helvetica World Bold"/>
                  <a:ea typeface="Helvetica World Bold"/>
                  <a:cs typeface="Helvetica World Bold"/>
                  <a:sym typeface="Helvetica World Bold"/>
                </a:rPr>
                <a:t>manejo emocional</a:t>
              </a:r>
              <a:r>
                <a:rPr lang="en-US" sz="2799" spc="-41" strike="noStrike" u="none">
                  <a:solidFill>
                    <a:srgbClr val="ECF0F1"/>
                  </a:solidFill>
                  <a:latin typeface="Helvetica World"/>
                  <a:ea typeface="Helvetica World"/>
                  <a:cs typeface="Helvetica World"/>
                  <a:sym typeface="Helvetica World"/>
                </a:rPr>
                <a:t> y la habilidad de entender y gestionar nuestras emociones, así como las de los demás, esencial para construir relaciones efectivas.</a:t>
              </a:r>
            </a:p>
          </p:txBody>
        </p:sp>
      </p:grpSp>
      <p:sp>
        <p:nvSpPr>
          <p:cNvPr name="Freeform 15" id="15"/>
          <p:cNvSpPr/>
          <p:nvPr/>
        </p:nvSpPr>
        <p:spPr>
          <a:xfrm flipH="false" flipV="false" rot="-3117037">
            <a:off x="16099474" y="7952721"/>
            <a:ext cx="2112604" cy="1859092"/>
          </a:xfrm>
          <a:custGeom>
            <a:avLst/>
            <a:gdLst/>
            <a:ahLst/>
            <a:cxnLst/>
            <a:rect r="r" b="b" t="t" l="l"/>
            <a:pathLst>
              <a:path h="1859092" w="2112604">
                <a:moveTo>
                  <a:pt x="0" y="0"/>
                </a:moveTo>
                <a:lnTo>
                  <a:pt x="2112605" y="0"/>
                </a:lnTo>
                <a:lnTo>
                  <a:pt x="2112605" y="1859092"/>
                </a:lnTo>
                <a:lnTo>
                  <a:pt x="0" y="18590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C3E50"/>
        </a:solidFill>
      </p:bgPr>
    </p:bg>
    <p:spTree>
      <p:nvGrpSpPr>
        <p:cNvPr id="1" name=""/>
        <p:cNvGrpSpPr/>
        <p:nvPr/>
      </p:nvGrpSpPr>
      <p:grpSpPr>
        <a:xfrm>
          <a:off x="0" y="0"/>
          <a:ext cx="0" cy="0"/>
          <a:chOff x="0" y="0"/>
          <a:chExt cx="0" cy="0"/>
        </a:xfrm>
      </p:grpSpPr>
      <p:grpSp>
        <p:nvGrpSpPr>
          <p:cNvPr name="Group 2" id="2"/>
          <p:cNvGrpSpPr/>
          <p:nvPr/>
        </p:nvGrpSpPr>
        <p:grpSpPr>
          <a:xfrm rot="0">
            <a:off x="9296400" y="0"/>
            <a:ext cx="8991600" cy="3352800"/>
            <a:chOff x="0" y="0"/>
            <a:chExt cx="2368158" cy="883042"/>
          </a:xfrm>
        </p:grpSpPr>
        <p:sp>
          <p:nvSpPr>
            <p:cNvPr name="Freeform 3" id="3"/>
            <p:cNvSpPr/>
            <p:nvPr/>
          </p:nvSpPr>
          <p:spPr>
            <a:xfrm flipH="false" flipV="false" rot="0">
              <a:off x="0" y="0"/>
              <a:ext cx="2368158" cy="883042"/>
            </a:xfrm>
            <a:custGeom>
              <a:avLst/>
              <a:gdLst/>
              <a:ahLst/>
              <a:cxnLst/>
              <a:rect r="r" b="b" t="t" l="l"/>
              <a:pathLst>
                <a:path h="883042" w="2368158">
                  <a:moveTo>
                    <a:pt x="0" y="0"/>
                  </a:moveTo>
                  <a:lnTo>
                    <a:pt x="2368158" y="0"/>
                  </a:lnTo>
                  <a:lnTo>
                    <a:pt x="2368158" y="883042"/>
                  </a:lnTo>
                  <a:lnTo>
                    <a:pt x="0" y="883042"/>
                  </a:lnTo>
                  <a:close/>
                </a:path>
              </a:pathLst>
            </a:custGeom>
            <a:solidFill>
              <a:srgbClr val="2C3E50"/>
            </a:solidFill>
          </p:spPr>
        </p:sp>
        <p:sp>
          <p:nvSpPr>
            <p:cNvPr name="TextBox 4" id="4"/>
            <p:cNvSpPr txBox="true"/>
            <p:nvPr/>
          </p:nvSpPr>
          <p:spPr>
            <a:xfrm>
              <a:off x="0" y="-38100"/>
              <a:ext cx="2368158" cy="921142"/>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8991600" y="0"/>
            <a:ext cx="9296400" cy="10287000"/>
            <a:chOff x="0" y="0"/>
            <a:chExt cx="1220873" cy="1350966"/>
          </a:xfrm>
        </p:grpSpPr>
        <p:sp>
          <p:nvSpPr>
            <p:cNvPr name="Freeform 6" id="6"/>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
        <p:nvSpPr>
          <p:cNvPr name="TextBox 7" id="7"/>
          <p:cNvSpPr txBox="true"/>
          <p:nvPr/>
        </p:nvSpPr>
        <p:spPr>
          <a:xfrm rot="0">
            <a:off x="666750" y="809625"/>
            <a:ext cx="6886575" cy="2079626"/>
          </a:xfrm>
          <a:prstGeom prst="rect">
            <a:avLst/>
          </a:prstGeom>
        </p:spPr>
        <p:txBody>
          <a:bodyPr anchor="t" rtlCol="false" tIns="0" lIns="0" bIns="0" rIns="0">
            <a:spAutoFit/>
          </a:bodyPr>
          <a:lstStyle/>
          <a:p>
            <a:pPr algn="l" marL="0" indent="0" lvl="0">
              <a:lnSpc>
                <a:spcPts val="8000"/>
              </a:lnSpc>
              <a:spcBef>
                <a:spcPct val="0"/>
              </a:spcBef>
            </a:pPr>
            <a:r>
              <a:rPr lang="en-US" sz="8000" strike="noStrike" u="none">
                <a:solidFill>
                  <a:srgbClr val="ECF0F1"/>
                </a:solidFill>
                <a:latin typeface="Georgia Pro Condensed"/>
                <a:ea typeface="Georgia Pro Condensed"/>
                <a:cs typeface="Georgia Pro Condensed"/>
                <a:sym typeface="Georgia Pro Condensed"/>
              </a:rPr>
              <a:t>Fundamento bíblico de la IC</a:t>
            </a:r>
          </a:p>
        </p:txBody>
      </p:sp>
      <p:sp>
        <p:nvSpPr>
          <p:cNvPr name="TextBox 8" id="8"/>
          <p:cNvSpPr txBox="true"/>
          <p:nvPr/>
        </p:nvSpPr>
        <p:spPr>
          <a:xfrm rot="0">
            <a:off x="666750" y="5310264"/>
            <a:ext cx="6886575" cy="3583306"/>
          </a:xfrm>
          <a:prstGeom prst="rect">
            <a:avLst/>
          </a:prstGeom>
        </p:spPr>
        <p:txBody>
          <a:bodyPr anchor="t" rtlCol="false" tIns="0" lIns="0" bIns="0" rIns="0">
            <a:spAutoFit/>
          </a:bodyPr>
          <a:lstStyle/>
          <a:p>
            <a:pPr algn="l" marL="0" indent="0" lvl="0">
              <a:lnSpc>
                <a:spcPts val="4619"/>
              </a:lnSpc>
            </a:pPr>
            <a:r>
              <a:rPr lang="en-US" sz="3299" spc="-49" strike="noStrike" u="none">
                <a:solidFill>
                  <a:srgbClr val="ECF0F1"/>
                </a:solidFill>
                <a:latin typeface="Helvetica World"/>
                <a:ea typeface="Helvetica World"/>
                <a:cs typeface="Helvetica World"/>
                <a:sym typeface="Helvetica World"/>
              </a:rPr>
              <a:t>La </a:t>
            </a:r>
            <a:r>
              <a:rPr lang="en-US" b="true" sz="3299" spc="-49" strike="noStrike" u="none">
                <a:solidFill>
                  <a:srgbClr val="ECF0F1"/>
                </a:solidFill>
                <a:latin typeface="Helvetica World Bold"/>
                <a:ea typeface="Helvetica World Bold"/>
                <a:cs typeface="Helvetica World Bold"/>
                <a:sym typeface="Helvetica World Bold"/>
              </a:rPr>
              <a:t>Inteligencia Cultural</a:t>
            </a:r>
            <a:r>
              <a:rPr lang="en-US" sz="3299" spc="-49" strike="noStrike" u="none">
                <a:solidFill>
                  <a:srgbClr val="ECF0F1"/>
                </a:solidFill>
                <a:latin typeface="Helvetica World"/>
                <a:ea typeface="Helvetica World"/>
                <a:cs typeface="Helvetica World"/>
                <a:sym typeface="Helvetica World"/>
              </a:rPr>
              <a:t> se fundamenta en principios bíblicos que nos enseñan sobre la importancia de entender y abrazar la diversidad. La misión de la iglesia siempre ha sido </a:t>
            </a:r>
            <a:r>
              <a:rPr lang="en-US" b="true" sz="3299" spc="-49" strike="noStrike" u="none">
                <a:solidFill>
                  <a:srgbClr val="ECF0F1"/>
                </a:solidFill>
                <a:latin typeface="Helvetica World Bold"/>
                <a:ea typeface="Helvetica World Bold"/>
                <a:cs typeface="Helvetica World Bold"/>
                <a:sym typeface="Helvetica World Bold"/>
              </a:rPr>
              <a:t>intercultural</a:t>
            </a:r>
            <a:r>
              <a:rPr lang="en-US" sz="3299" spc="-49" strike="noStrike" u="none">
                <a:solidFill>
                  <a:srgbClr val="ECF0F1"/>
                </a:solidFill>
                <a:latin typeface="Helvetica World"/>
                <a:ea typeface="Helvetica World"/>
                <a:cs typeface="Helvetica World"/>
                <a:sym typeface="Helvetica World"/>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4495E"/>
        </a:solidFill>
      </p:bgPr>
    </p:bg>
    <p:spTree>
      <p:nvGrpSpPr>
        <p:cNvPr id="1" name=""/>
        <p:cNvGrpSpPr/>
        <p:nvPr/>
      </p:nvGrpSpPr>
      <p:grpSpPr>
        <a:xfrm>
          <a:off x="0" y="0"/>
          <a:ext cx="0" cy="0"/>
          <a:chOff x="0" y="0"/>
          <a:chExt cx="0" cy="0"/>
        </a:xfrm>
      </p:grpSpPr>
      <p:grpSp>
        <p:nvGrpSpPr>
          <p:cNvPr name="Group 2" id="2"/>
          <p:cNvGrpSpPr/>
          <p:nvPr/>
        </p:nvGrpSpPr>
        <p:grpSpPr>
          <a:xfrm rot="0">
            <a:off x="0" y="0"/>
            <a:ext cx="7858125" cy="10287000"/>
            <a:chOff x="0" y="0"/>
            <a:chExt cx="1031988" cy="1350966"/>
          </a:xfrm>
        </p:grpSpPr>
        <p:sp>
          <p:nvSpPr>
            <p:cNvPr name="Freeform 3" id="3"/>
            <p:cNvSpPr/>
            <p:nvPr/>
          </p:nvSpPr>
          <p:spPr>
            <a:xfrm flipH="false" flipV="false" rot="0">
              <a:off x="0" y="0"/>
              <a:ext cx="1031988" cy="1350966"/>
            </a:xfrm>
            <a:custGeom>
              <a:avLst/>
              <a:gdLst/>
              <a:ahLst/>
              <a:cxnLst/>
              <a:rect r="r" b="b" t="t" l="l"/>
              <a:pathLst>
                <a:path h="1350966" w="1031988">
                  <a:moveTo>
                    <a:pt x="0" y="0"/>
                  </a:moveTo>
                  <a:lnTo>
                    <a:pt x="1031988" y="0"/>
                  </a:lnTo>
                  <a:lnTo>
                    <a:pt x="1031988" y="1350966"/>
                  </a:lnTo>
                  <a:lnTo>
                    <a:pt x="0" y="1350966"/>
                  </a:lnTo>
                  <a:close/>
                </a:path>
              </a:pathLst>
            </a:custGeom>
            <a:solidFill>
              <a:srgbClr val="ECF0F1"/>
            </a:solidFill>
          </p:spPr>
        </p:sp>
      </p:grpSp>
      <p:grpSp>
        <p:nvGrpSpPr>
          <p:cNvPr name="Group 4" id="4"/>
          <p:cNvGrpSpPr/>
          <p:nvPr/>
        </p:nvGrpSpPr>
        <p:grpSpPr>
          <a:xfrm rot="0">
            <a:off x="666750" y="666750"/>
            <a:ext cx="6545058" cy="8953500"/>
            <a:chOff x="0" y="0"/>
            <a:chExt cx="768828" cy="1051741"/>
          </a:xfrm>
        </p:grpSpPr>
        <p:sp>
          <p:nvSpPr>
            <p:cNvPr name="Freeform 5" id="5"/>
            <p:cNvSpPr/>
            <p:nvPr/>
          </p:nvSpPr>
          <p:spPr>
            <a:xfrm flipH="false" flipV="false" rot="0">
              <a:off x="0" y="0"/>
              <a:ext cx="768828" cy="1051741"/>
            </a:xfrm>
            <a:custGeom>
              <a:avLst/>
              <a:gdLst/>
              <a:ahLst/>
              <a:cxnLst/>
              <a:rect r="r" b="b" t="t" l="l"/>
              <a:pathLst>
                <a:path h="1051741" w="768828">
                  <a:moveTo>
                    <a:pt x="23657" y="0"/>
                  </a:moveTo>
                  <a:lnTo>
                    <a:pt x="745171" y="0"/>
                  </a:lnTo>
                  <a:cubicBezTo>
                    <a:pt x="751445" y="0"/>
                    <a:pt x="757463" y="2492"/>
                    <a:pt x="761899" y="6929"/>
                  </a:cubicBezTo>
                  <a:cubicBezTo>
                    <a:pt x="766336" y="11366"/>
                    <a:pt x="768828" y="17383"/>
                    <a:pt x="768828" y="23657"/>
                  </a:cubicBezTo>
                  <a:lnTo>
                    <a:pt x="768828" y="1028083"/>
                  </a:lnTo>
                  <a:cubicBezTo>
                    <a:pt x="768828" y="1034358"/>
                    <a:pt x="766336" y="1040375"/>
                    <a:pt x="761899" y="1044812"/>
                  </a:cubicBezTo>
                  <a:cubicBezTo>
                    <a:pt x="757463" y="1049248"/>
                    <a:pt x="751445" y="1051741"/>
                    <a:pt x="745171" y="1051741"/>
                  </a:cubicBezTo>
                  <a:lnTo>
                    <a:pt x="23657" y="1051741"/>
                  </a:lnTo>
                  <a:cubicBezTo>
                    <a:pt x="17383" y="1051741"/>
                    <a:pt x="11366" y="1049248"/>
                    <a:pt x="6929" y="1044812"/>
                  </a:cubicBezTo>
                  <a:cubicBezTo>
                    <a:pt x="2492" y="1040375"/>
                    <a:pt x="0" y="1034358"/>
                    <a:pt x="0" y="1028083"/>
                  </a:cubicBezTo>
                  <a:lnTo>
                    <a:pt x="0" y="23657"/>
                  </a:lnTo>
                  <a:cubicBezTo>
                    <a:pt x="0" y="17383"/>
                    <a:pt x="2492" y="11366"/>
                    <a:pt x="6929" y="6929"/>
                  </a:cubicBezTo>
                  <a:cubicBezTo>
                    <a:pt x="11366" y="2492"/>
                    <a:pt x="17383" y="0"/>
                    <a:pt x="23657" y="0"/>
                  </a:cubicBezTo>
                  <a:close/>
                </a:path>
              </a:pathLst>
            </a:custGeom>
            <a:blipFill>
              <a:blip r:embed="rId2"/>
              <a:stretch>
                <a:fillRect l="-358" t="0" r="-358" b="0"/>
              </a:stretch>
            </a:blipFill>
          </p:spPr>
        </p:sp>
      </p:grpSp>
      <p:sp>
        <p:nvSpPr>
          <p:cNvPr name="TextBox 6" id="6"/>
          <p:cNvSpPr txBox="true"/>
          <p:nvPr/>
        </p:nvSpPr>
        <p:spPr>
          <a:xfrm rot="0">
            <a:off x="8991600" y="1092940"/>
            <a:ext cx="8629650" cy="443020"/>
          </a:xfrm>
          <a:prstGeom prst="rect">
            <a:avLst/>
          </a:prstGeom>
        </p:spPr>
        <p:txBody>
          <a:bodyPr anchor="t" rtlCol="false" tIns="0" lIns="0" bIns="0" rIns="0">
            <a:spAutoFit/>
          </a:bodyPr>
          <a:lstStyle/>
          <a:p>
            <a:pPr algn="ctr" marL="0" indent="0" lvl="0">
              <a:lnSpc>
                <a:spcPts val="3401"/>
              </a:lnSpc>
              <a:spcBef>
                <a:spcPct val="0"/>
              </a:spcBef>
            </a:pPr>
            <a:r>
              <a:rPr lang="en-US" sz="2616" spc="-91">
                <a:solidFill>
                  <a:srgbClr val="ECF0F1"/>
                </a:solidFill>
                <a:latin typeface="Georgia Pro Condensed"/>
                <a:ea typeface="Georgia Pro Condensed"/>
                <a:cs typeface="Georgia Pro Condensed"/>
                <a:sym typeface="Georgia Pro Condensed"/>
              </a:rPr>
              <a:t>¿Cuál es más urgente desarrollar hoy en el liderazgo cristiano: IE o IC?</a:t>
            </a:r>
          </a:p>
        </p:txBody>
      </p:sp>
      <p:grpSp>
        <p:nvGrpSpPr>
          <p:cNvPr name="Group 7" id="7"/>
          <p:cNvGrpSpPr/>
          <p:nvPr/>
        </p:nvGrpSpPr>
        <p:grpSpPr>
          <a:xfrm rot="0">
            <a:off x="8991600" y="2457450"/>
            <a:ext cx="8629650" cy="1538600"/>
            <a:chOff x="0" y="0"/>
            <a:chExt cx="2272830" cy="405228"/>
          </a:xfrm>
        </p:grpSpPr>
        <p:sp>
          <p:nvSpPr>
            <p:cNvPr name="Freeform 8" id="8"/>
            <p:cNvSpPr/>
            <p:nvPr/>
          </p:nvSpPr>
          <p:spPr>
            <a:xfrm flipH="false" flipV="false" rot="0">
              <a:off x="0" y="0"/>
              <a:ext cx="2272830" cy="405228"/>
            </a:xfrm>
            <a:custGeom>
              <a:avLst/>
              <a:gdLst/>
              <a:ahLst/>
              <a:cxnLst/>
              <a:rect r="r" b="b" t="t" l="l"/>
              <a:pathLst>
                <a:path h="405228" w="2272830">
                  <a:moveTo>
                    <a:pt x="35885" y="0"/>
                  </a:moveTo>
                  <a:lnTo>
                    <a:pt x="2236944" y="0"/>
                  </a:lnTo>
                  <a:cubicBezTo>
                    <a:pt x="2246462" y="0"/>
                    <a:pt x="2255589" y="3781"/>
                    <a:pt x="2262319" y="10511"/>
                  </a:cubicBezTo>
                  <a:cubicBezTo>
                    <a:pt x="2269049" y="17240"/>
                    <a:pt x="2272830" y="26368"/>
                    <a:pt x="2272830" y="35885"/>
                  </a:cubicBezTo>
                  <a:lnTo>
                    <a:pt x="2272830" y="369343"/>
                  </a:lnTo>
                  <a:cubicBezTo>
                    <a:pt x="2272830" y="378860"/>
                    <a:pt x="2269049" y="387988"/>
                    <a:pt x="2262319" y="394717"/>
                  </a:cubicBezTo>
                  <a:cubicBezTo>
                    <a:pt x="2255589" y="401447"/>
                    <a:pt x="2246462" y="405228"/>
                    <a:pt x="2236944" y="405228"/>
                  </a:cubicBezTo>
                  <a:lnTo>
                    <a:pt x="35885" y="405228"/>
                  </a:lnTo>
                  <a:cubicBezTo>
                    <a:pt x="26368" y="405228"/>
                    <a:pt x="17240" y="401447"/>
                    <a:pt x="10511" y="394717"/>
                  </a:cubicBezTo>
                  <a:cubicBezTo>
                    <a:pt x="3781" y="387988"/>
                    <a:pt x="0" y="378860"/>
                    <a:pt x="0" y="369343"/>
                  </a:cubicBezTo>
                  <a:lnTo>
                    <a:pt x="0" y="35885"/>
                  </a:lnTo>
                  <a:cubicBezTo>
                    <a:pt x="0" y="26368"/>
                    <a:pt x="3781" y="17240"/>
                    <a:pt x="10511" y="10511"/>
                  </a:cubicBezTo>
                  <a:cubicBezTo>
                    <a:pt x="17240" y="3781"/>
                    <a:pt x="26368" y="0"/>
                    <a:pt x="35885" y="0"/>
                  </a:cubicBezTo>
                  <a:close/>
                </a:path>
              </a:pathLst>
            </a:custGeom>
            <a:solidFill>
              <a:srgbClr val="162839"/>
            </a:solidFill>
          </p:spPr>
        </p:sp>
        <p:sp>
          <p:nvSpPr>
            <p:cNvPr name="TextBox 9" id="9"/>
            <p:cNvSpPr txBox="true"/>
            <p:nvPr/>
          </p:nvSpPr>
          <p:spPr>
            <a:xfrm>
              <a:off x="0" y="-38100"/>
              <a:ext cx="2272830" cy="443328"/>
            </a:xfrm>
            <a:prstGeom prst="rect">
              <a:avLst/>
            </a:prstGeom>
          </p:spPr>
          <p:txBody>
            <a:bodyPr anchor="ctr" rtlCol="false" tIns="50800" lIns="50800" bIns="50800" rIns="50800"/>
            <a:lstStyle/>
            <a:p>
              <a:pPr algn="ctr">
                <a:lnSpc>
                  <a:spcPts val="2800"/>
                </a:lnSpc>
              </a:pPr>
            </a:p>
          </p:txBody>
        </p:sp>
      </p:grpSp>
      <p:grpSp>
        <p:nvGrpSpPr>
          <p:cNvPr name="Group 10" id="10"/>
          <p:cNvGrpSpPr/>
          <p:nvPr/>
        </p:nvGrpSpPr>
        <p:grpSpPr>
          <a:xfrm rot="0">
            <a:off x="8991600" y="4318206"/>
            <a:ext cx="8629650" cy="1538600"/>
            <a:chOff x="0" y="0"/>
            <a:chExt cx="2272830" cy="405228"/>
          </a:xfrm>
        </p:grpSpPr>
        <p:sp>
          <p:nvSpPr>
            <p:cNvPr name="Freeform 11" id="11"/>
            <p:cNvSpPr/>
            <p:nvPr/>
          </p:nvSpPr>
          <p:spPr>
            <a:xfrm flipH="false" flipV="false" rot="0">
              <a:off x="0" y="0"/>
              <a:ext cx="2272830" cy="405228"/>
            </a:xfrm>
            <a:custGeom>
              <a:avLst/>
              <a:gdLst/>
              <a:ahLst/>
              <a:cxnLst/>
              <a:rect r="r" b="b" t="t" l="l"/>
              <a:pathLst>
                <a:path h="405228" w="2272830">
                  <a:moveTo>
                    <a:pt x="35885" y="0"/>
                  </a:moveTo>
                  <a:lnTo>
                    <a:pt x="2236944" y="0"/>
                  </a:lnTo>
                  <a:cubicBezTo>
                    <a:pt x="2246462" y="0"/>
                    <a:pt x="2255589" y="3781"/>
                    <a:pt x="2262319" y="10511"/>
                  </a:cubicBezTo>
                  <a:cubicBezTo>
                    <a:pt x="2269049" y="17240"/>
                    <a:pt x="2272830" y="26368"/>
                    <a:pt x="2272830" y="35885"/>
                  </a:cubicBezTo>
                  <a:lnTo>
                    <a:pt x="2272830" y="369343"/>
                  </a:lnTo>
                  <a:cubicBezTo>
                    <a:pt x="2272830" y="378860"/>
                    <a:pt x="2269049" y="387988"/>
                    <a:pt x="2262319" y="394717"/>
                  </a:cubicBezTo>
                  <a:cubicBezTo>
                    <a:pt x="2255589" y="401447"/>
                    <a:pt x="2246462" y="405228"/>
                    <a:pt x="2236944" y="405228"/>
                  </a:cubicBezTo>
                  <a:lnTo>
                    <a:pt x="35885" y="405228"/>
                  </a:lnTo>
                  <a:cubicBezTo>
                    <a:pt x="26368" y="405228"/>
                    <a:pt x="17240" y="401447"/>
                    <a:pt x="10511" y="394717"/>
                  </a:cubicBezTo>
                  <a:cubicBezTo>
                    <a:pt x="3781" y="387988"/>
                    <a:pt x="0" y="378860"/>
                    <a:pt x="0" y="369343"/>
                  </a:cubicBezTo>
                  <a:lnTo>
                    <a:pt x="0" y="35885"/>
                  </a:lnTo>
                  <a:cubicBezTo>
                    <a:pt x="0" y="26368"/>
                    <a:pt x="3781" y="17240"/>
                    <a:pt x="10511" y="10511"/>
                  </a:cubicBezTo>
                  <a:cubicBezTo>
                    <a:pt x="17240" y="3781"/>
                    <a:pt x="26368" y="0"/>
                    <a:pt x="35885" y="0"/>
                  </a:cubicBezTo>
                  <a:close/>
                </a:path>
              </a:pathLst>
            </a:custGeom>
            <a:solidFill>
              <a:srgbClr val="162839"/>
            </a:solidFill>
          </p:spPr>
        </p:sp>
        <p:sp>
          <p:nvSpPr>
            <p:cNvPr name="TextBox 12" id="12"/>
            <p:cNvSpPr txBox="true"/>
            <p:nvPr/>
          </p:nvSpPr>
          <p:spPr>
            <a:xfrm>
              <a:off x="0" y="-38100"/>
              <a:ext cx="2272830" cy="443328"/>
            </a:xfrm>
            <a:prstGeom prst="rect">
              <a:avLst/>
            </a:prstGeom>
          </p:spPr>
          <p:txBody>
            <a:bodyPr anchor="ctr" rtlCol="false" tIns="50800" lIns="50800" bIns="50800" rIns="50800"/>
            <a:lstStyle/>
            <a:p>
              <a:pPr algn="ctr">
                <a:lnSpc>
                  <a:spcPts val="2800"/>
                </a:lnSpc>
              </a:pPr>
            </a:p>
          </p:txBody>
        </p:sp>
      </p:grpSp>
      <p:grpSp>
        <p:nvGrpSpPr>
          <p:cNvPr name="Group 13" id="13"/>
          <p:cNvGrpSpPr/>
          <p:nvPr/>
        </p:nvGrpSpPr>
        <p:grpSpPr>
          <a:xfrm rot="0">
            <a:off x="8991600" y="6210411"/>
            <a:ext cx="8629650" cy="1538600"/>
            <a:chOff x="0" y="0"/>
            <a:chExt cx="2272830" cy="405228"/>
          </a:xfrm>
        </p:grpSpPr>
        <p:sp>
          <p:nvSpPr>
            <p:cNvPr name="Freeform 14" id="14"/>
            <p:cNvSpPr/>
            <p:nvPr/>
          </p:nvSpPr>
          <p:spPr>
            <a:xfrm flipH="false" flipV="false" rot="0">
              <a:off x="0" y="0"/>
              <a:ext cx="2272830" cy="405228"/>
            </a:xfrm>
            <a:custGeom>
              <a:avLst/>
              <a:gdLst/>
              <a:ahLst/>
              <a:cxnLst/>
              <a:rect r="r" b="b" t="t" l="l"/>
              <a:pathLst>
                <a:path h="405228" w="2272830">
                  <a:moveTo>
                    <a:pt x="35885" y="0"/>
                  </a:moveTo>
                  <a:lnTo>
                    <a:pt x="2236944" y="0"/>
                  </a:lnTo>
                  <a:cubicBezTo>
                    <a:pt x="2246462" y="0"/>
                    <a:pt x="2255589" y="3781"/>
                    <a:pt x="2262319" y="10511"/>
                  </a:cubicBezTo>
                  <a:cubicBezTo>
                    <a:pt x="2269049" y="17240"/>
                    <a:pt x="2272830" y="26368"/>
                    <a:pt x="2272830" y="35885"/>
                  </a:cubicBezTo>
                  <a:lnTo>
                    <a:pt x="2272830" y="369343"/>
                  </a:lnTo>
                  <a:cubicBezTo>
                    <a:pt x="2272830" y="378860"/>
                    <a:pt x="2269049" y="387988"/>
                    <a:pt x="2262319" y="394717"/>
                  </a:cubicBezTo>
                  <a:cubicBezTo>
                    <a:pt x="2255589" y="401447"/>
                    <a:pt x="2246462" y="405228"/>
                    <a:pt x="2236944" y="405228"/>
                  </a:cubicBezTo>
                  <a:lnTo>
                    <a:pt x="35885" y="405228"/>
                  </a:lnTo>
                  <a:cubicBezTo>
                    <a:pt x="26368" y="405228"/>
                    <a:pt x="17240" y="401447"/>
                    <a:pt x="10511" y="394717"/>
                  </a:cubicBezTo>
                  <a:cubicBezTo>
                    <a:pt x="3781" y="387988"/>
                    <a:pt x="0" y="378860"/>
                    <a:pt x="0" y="369343"/>
                  </a:cubicBezTo>
                  <a:lnTo>
                    <a:pt x="0" y="35885"/>
                  </a:lnTo>
                  <a:cubicBezTo>
                    <a:pt x="0" y="26368"/>
                    <a:pt x="3781" y="17240"/>
                    <a:pt x="10511" y="10511"/>
                  </a:cubicBezTo>
                  <a:cubicBezTo>
                    <a:pt x="17240" y="3781"/>
                    <a:pt x="26368" y="0"/>
                    <a:pt x="35885" y="0"/>
                  </a:cubicBezTo>
                  <a:close/>
                </a:path>
              </a:pathLst>
            </a:custGeom>
            <a:solidFill>
              <a:srgbClr val="162839"/>
            </a:solidFill>
          </p:spPr>
        </p:sp>
        <p:sp>
          <p:nvSpPr>
            <p:cNvPr name="TextBox 15" id="15"/>
            <p:cNvSpPr txBox="true"/>
            <p:nvPr/>
          </p:nvSpPr>
          <p:spPr>
            <a:xfrm>
              <a:off x="0" y="-38100"/>
              <a:ext cx="2272830" cy="443328"/>
            </a:xfrm>
            <a:prstGeom prst="rect">
              <a:avLst/>
            </a:prstGeom>
          </p:spPr>
          <p:txBody>
            <a:bodyPr anchor="ctr" rtlCol="false" tIns="50800" lIns="50800" bIns="50800" rIns="50800"/>
            <a:lstStyle/>
            <a:p>
              <a:pPr algn="ctr">
                <a:lnSpc>
                  <a:spcPts val="2800"/>
                </a:lnSpc>
              </a:pPr>
            </a:p>
          </p:txBody>
        </p:sp>
      </p:grpSp>
      <p:grpSp>
        <p:nvGrpSpPr>
          <p:cNvPr name="Group 16" id="16"/>
          <p:cNvGrpSpPr/>
          <p:nvPr/>
        </p:nvGrpSpPr>
        <p:grpSpPr>
          <a:xfrm rot="0">
            <a:off x="8991600" y="8072861"/>
            <a:ext cx="8629650" cy="1538600"/>
            <a:chOff x="0" y="0"/>
            <a:chExt cx="2272830" cy="405228"/>
          </a:xfrm>
        </p:grpSpPr>
        <p:sp>
          <p:nvSpPr>
            <p:cNvPr name="Freeform 17" id="17"/>
            <p:cNvSpPr/>
            <p:nvPr/>
          </p:nvSpPr>
          <p:spPr>
            <a:xfrm flipH="false" flipV="false" rot="0">
              <a:off x="0" y="0"/>
              <a:ext cx="2272830" cy="405228"/>
            </a:xfrm>
            <a:custGeom>
              <a:avLst/>
              <a:gdLst/>
              <a:ahLst/>
              <a:cxnLst/>
              <a:rect r="r" b="b" t="t" l="l"/>
              <a:pathLst>
                <a:path h="405228" w="2272830">
                  <a:moveTo>
                    <a:pt x="35885" y="0"/>
                  </a:moveTo>
                  <a:lnTo>
                    <a:pt x="2236944" y="0"/>
                  </a:lnTo>
                  <a:cubicBezTo>
                    <a:pt x="2246462" y="0"/>
                    <a:pt x="2255589" y="3781"/>
                    <a:pt x="2262319" y="10511"/>
                  </a:cubicBezTo>
                  <a:cubicBezTo>
                    <a:pt x="2269049" y="17240"/>
                    <a:pt x="2272830" y="26368"/>
                    <a:pt x="2272830" y="35885"/>
                  </a:cubicBezTo>
                  <a:lnTo>
                    <a:pt x="2272830" y="369343"/>
                  </a:lnTo>
                  <a:cubicBezTo>
                    <a:pt x="2272830" y="378860"/>
                    <a:pt x="2269049" y="387988"/>
                    <a:pt x="2262319" y="394717"/>
                  </a:cubicBezTo>
                  <a:cubicBezTo>
                    <a:pt x="2255589" y="401447"/>
                    <a:pt x="2246462" y="405228"/>
                    <a:pt x="2236944" y="405228"/>
                  </a:cubicBezTo>
                  <a:lnTo>
                    <a:pt x="35885" y="405228"/>
                  </a:lnTo>
                  <a:cubicBezTo>
                    <a:pt x="26368" y="405228"/>
                    <a:pt x="17240" y="401447"/>
                    <a:pt x="10511" y="394717"/>
                  </a:cubicBezTo>
                  <a:cubicBezTo>
                    <a:pt x="3781" y="387988"/>
                    <a:pt x="0" y="378860"/>
                    <a:pt x="0" y="369343"/>
                  </a:cubicBezTo>
                  <a:lnTo>
                    <a:pt x="0" y="35885"/>
                  </a:lnTo>
                  <a:cubicBezTo>
                    <a:pt x="0" y="26368"/>
                    <a:pt x="3781" y="17240"/>
                    <a:pt x="10511" y="10511"/>
                  </a:cubicBezTo>
                  <a:cubicBezTo>
                    <a:pt x="17240" y="3781"/>
                    <a:pt x="26368" y="0"/>
                    <a:pt x="35885" y="0"/>
                  </a:cubicBezTo>
                  <a:close/>
                </a:path>
              </a:pathLst>
            </a:custGeom>
            <a:solidFill>
              <a:srgbClr val="162839"/>
            </a:solidFill>
          </p:spPr>
        </p:sp>
        <p:sp>
          <p:nvSpPr>
            <p:cNvPr name="TextBox 18" id="18"/>
            <p:cNvSpPr txBox="true"/>
            <p:nvPr/>
          </p:nvSpPr>
          <p:spPr>
            <a:xfrm>
              <a:off x="0" y="-38100"/>
              <a:ext cx="2272830" cy="443328"/>
            </a:xfrm>
            <a:prstGeom prst="rect">
              <a:avLst/>
            </a:prstGeom>
          </p:spPr>
          <p:txBody>
            <a:bodyPr anchor="ctr" rtlCol="false" tIns="50800" lIns="50800" bIns="50800" rIns="50800"/>
            <a:lstStyle/>
            <a:p>
              <a:pPr algn="ctr">
                <a:lnSpc>
                  <a:spcPts val="2800"/>
                </a:lnSpc>
              </a:pPr>
            </a:p>
          </p:txBody>
        </p:sp>
      </p:grpSp>
      <p:sp>
        <p:nvSpPr>
          <p:cNvPr name="TextBox 19" id="19"/>
          <p:cNvSpPr txBox="true"/>
          <p:nvPr/>
        </p:nvSpPr>
        <p:spPr>
          <a:xfrm rot="0">
            <a:off x="9650688" y="2697476"/>
            <a:ext cx="7311473" cy="963297"/>
          </a:xfrm>
          <a:prstGeom prst="rect">
            <a:avLst/>
          </a:prstGeom>
        </p:spPr>
        <p:txBody>
          <a:bodyPr anchor="t" rtlCol="false" tIns="0" lIns="0" bIns="0" rIns="0">
            <a:spAutoFit/>
          </a:bodyPr>
          <a:lstStyle/>
          <a:p>
            <a:pPr algn="ctr" marL="0" indent="0" lvl="0">
              <a:lnSpc>
                <a:spcPts val="7279"/>
              </a:lnSpc>
              <a:spcBef>
                <a:spcPct val="0"/>
              </a:spcBef>
            </a:pPr>
            <a:r>
              <a:rPr lang="en-US" b="true" sz="5199" spc="-77" strike="noStrike" u="none">
                <a:solidFill>
                  <a:srgbClr val="ECF0F1"/>
                </a:solidFill>
                <a:latin typeface="Helvetica World Bold"/>
                <a:ea typeface="Helvetica World Bold"/>
                <a:cs typeface="Helvetica World Bold"/>
                <a:sym typeface="Helvetica World Bold"/>
              </a:rPr>
              <a:t>IE</a:t>
            </a:r>
          </a:p>
        </p:txBody>
      </p:sp>
      <p:sp>
        <p:nvSpPr>
          <p:cNvPr name="TextBox 20" id="20"/>
          <p:cNvSpPr txBox="true"/>
          <p:nvPr/>
        </p:nvSpPr>
        <p:spPr>
          <a:xfrm rot="0">
            <a:off x="9650688" y="4558233"/>
            <a:ext cx="7311473" cy="963295"/>
          </a:xfrm>
          <a:prstGeom prst="rect">
            <a:avLst/>
          </a:prstGeom>
        </p:spPr>
        <p:txBody>
          <a:bodyPr anchor="t" rtlCol="false" tIns="0" lIns="0" bIns="0" rIns="0">
            <a:spAutoFit/>
          </a:bodyPr>
          <a:lstStyle/>
          <a:p>
            <a:pPr algn="ctr" marL="0" indent="0" lvl="0">
              <a:lnSpc>
                <a:spcPts val="7279"/>
              </a:lnSpc>
              <a:spcBef>
                <a:spcPct val="0"/>
              </a:spcBef>
            </a:pPr>
            <a:r>
              <a:rPr lang="en-US" b="true" sz="5199" spc="-77" strike="noStrike" u="none">
                <a:solidFill>
                  <a:srgbClr val="ECF0F1"/>
                </a:solidFill>
                <a:latin typeface="Helvetica World Bold"/>
                <a:ea typeface="Helvetica World Bold"/>
                <a:cs typeface="Helvetica World Bold"/>
                <a:sym typeface="Helvetica World Bold"/>
              </a:rPr>
              <a:t>IC</a:t>
            </a:r>
          </a:p>
        </p:txBody>
      </p:sp>
      <p:sp>
        <p:nvSpPr>
          <p:cNvPr name="TextBox 21" id="21"/>
          <p:cNvSpPr txBox="true"/>
          <p:nvPr/>
        </p:nvSpPr>
        <p:spPr>
          <a:xfrm rot="0">
            <a:off x="9650688" y="6450439"/>
            <a:ext cx="7311473" cy="963295"/>
          </a:xfrm>
          <a:prstGeom prst="rect">
            <a:avLst/>
          </a:prstGeom>
        </p:spPr>
        <p:txBody>
          <a:bodyPr anchor="t" rtlCol="false" tIns="0" lIns="0" bIns="0" rIns="0">
            <a:spAutoFit/>
          </a:bodyPr>
          <a:lstStyle/>
          <a:p>
            <a:pPr algn="ctr" marL="0" indent="0" lvl="0">
              <a:lnSpc>
                <a:spcPts val="7279"/>
              </a:lnSpc>
              <a:spcBef>
                <a:spcPct val="0"/>
              </a:spcBef>
            </a:pPr>
            <a:r>
              <a:rPr lang="en-US" b="true" sz="5199" spc="-77" strike="noStrike" u="none">
                <a:solidFill>
                  <a:srgbClr val="ECF0F1"/>
                </a:solidFill>
                <a:latin typeface="Helvetica World Bold"/>
                <a:ea typeface="Helvetica World Bold"/>
                <a:cs typeface="Helvetica World Bold"/>
                <a:sym typeface="Helvetica World Bold"/>
              </a:rPr>
              <a:t>Ambos</a:t>
            </a:r>
          </a:p>
        </p:txBody>
      </p:sp>
      <p:sp>
        <p:nvSpPr>
          <p:cNvPr name="TextBox 22" id="22"/>
          <p:cNvSpPr txBox="true"/>
          <p:nvPr/>
        </p:nvSpPr>
        <p:spPr>
          <a:xfrm rot="0">
            <a:off x="9650688" y="8312888"/>
            <a:ext cx="7311473" cy="963295"/>
          </a:xfrm>
          <a:prstGeom prst="rect">
            <a:avLst/>
          </a:prstGeom>
        </p:spPr>
        <p:txBody>
          <a:bodyPr anchor="t" rtlCol="false" tIns="0" lIns="0" bIns="0" rIns="0">
            <a:spAutoFit/>
          </a:bodyPr>
          <a:lstStyle/>
          <a:p>
            <a:pPr algn="ctr" marL="0" indent="0" lvl="0">
              <a:lnSpc>
                <a:spcPts val="7279"/>
              </a:lnSpc>
              <a:spcBef>
                <a:spcPct val="0"/>
              </a:spcBef>
            </a:pPr>
            <a:r>
              <a:rPr lang="en-US" b="true" sz="5199" spc="-77" strike="noStrike" u="none">
                <a:solidFill>
                  <a:srgbClr val="ECF0F1"/>
                </a:solidFill>
                <a:latin typeface="Helvetica World Bold"/>
                <a:ea typeface="Helvetica World Bold"/>
                <a:cs typeface="Helvetica World Bold"/>
                <a:sym typeface="Helvetica World Bold"/>
              </a:rPr>
              <a:t>Ninguno</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C3E50"/>
        </a:solidFill>
      </p:bgPr>
    </p:bg>
    <p:spTree>
      <p:nvGrpSpPr>
        <p:cNvPr id="1" name=""/>
        <p:cNvGrpSpPr/>
        <p:nvPr/>
      </p:nvGrpSpPr>
      <p:grpSpPr>
        <a:xfrm>
          <a:off x="0" y="0"/>
          <a:ext cx="0" cy="0"/>
          <a:chOff x="0" y="0"/>
          <a:chExt cx="0" cy="0"/>
        </a:xfrm>
      </p:grpSpPr>
      <p:grpSp>
        <p:nvGrpSpPr>
          <p:cNvPr name="Group 2" id="2"/>
          <p:cNvGrpSpPr/>
          <p:nvPr/>
        </p:nvGrpSpPr>
        <p:grpSpPr>
          <a:xfrm rot="0">
            <a:off x="9296400" y="0"/>
            <a:ext cx="8991600" cy="3352800"/>
            <a:chOff x="0" y="0"/>
            <a:chExt cx="2368158" cy="883042"/>
          </a:xfrm>
        </p:grpSpPr>
        <p:sp>
          <p:nvSpPr>
            <p:cNvPr name="Freeform 3" id="3"/>
            <p:cNvSpPr/>
            <p:nvPr/>
          </p:nvSpPr>
          <p:spPr>
            <a:xfrm flipH="false" flipV="false" rot="0">
              <a:off x="0" y="0"/>
              <a:ext cx="2368158" cy="883042"/>
            </a:xfrm>
            <a:custGeom>
              <a:avLst/>
              <a:gdLst/>
              <a:ahLst/>
              <a:cxnLst/>
              <a:rect r="r" b="b" t="t" l="l"/>
              <a:pathLst>
                <a:path h="883042" w="2368158">
                  <a:moveTo>
                    <a:pt x="0" y="0"/>
                  </a:moveTo>
                  <a:lnTo>
                    <a:pt x="2368158" y="0"/>
                  </a:lnTo>
                  <a:lnTo>
                    <a:pt x="2368158" y="883042"/>
                  </a:lnTo>
                  <a:lnTo>
                    <a:pt x="0" y="883042"/>
                  </a:lnTo>
                  <a:close/>
                </a:path>
              </a:pathLst>
            </a:custGeom>
            <a:solidFill>
              <a:srgbClr val="2C3E50"/>
            </a:solidFill>
          </p:spPr>
        </p:sp>
        <p:sp>
          <p:nvSpPr>
            <p:cNvPr name="TextBox 4" id="4"/>
            <p:cNvSpPr txBox="true"/>
            <p:nvPr/>
          </p:nvSpPr>
          <p:spPr>
            <a:xfrm>
              <a:off x="0" y="-38100"/>
              <a:ext cx="2368158" cy="921142"/>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8991600" y="0"/>
            <a:ext cx="9296400" cy="10287000"/>
            <a:chOff x="0" y="0"/>
            <a:chExt cx="1220873" cy="1350966"/>
          </a:xfrm>
        </p:grpSpPr>
        <p:sp>
          <p:nvSpPr>
            <p:cNvPr name="Freeform 6" id="6"/>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
        <p:nvSpPr>
          <p:cNvPr name="TextBox 7" id="7"/>
          <p:cNvSpPr txBox="true"/>
          <p:nvPr/>
        </p:nvSpPr>
        <p:spPr>
          <a:xfrm rot="0">
            <a:off x="666750" y="809625"/>
            <a:ext cx="6886575" cy="2079626"/>
          </a:xfrm>
          <a:prstGeom prst="rect">
            <a:avLst/>
          </a:prstGeom>
        </p:spPr>
        <p:txBody>
          <a:bodyPr anchor="t" rtlCol="false" tIns="0" lIns="0" bIns="0" rIns="0">
            <a:spAutoFit/>
          </a:bodyPr>
          <a:lstStyle/>
          <a:p>
            <a:pPr algn="l" marL="0" indent="0" lvl="0">
              <a:lnSpc>
                <a:spcPts val="8000"/>
              </a:lnSpc>
              <a:spcBef>
                <a:spcPct val="0"/>
              </a:spcBef>
            </a:pPr>
            <a:r>
              <a:rPr lang="en-US" sz="8000" strike="noStrike" u="none">
                <a:solidFill>
                  <a:srgbClr val="ECF0F1"/>
                </a:solidFill>
                <a:latin typeface="Georgia Pro Condensed"/>
                <a:ea typeface="Georgia Pro Condensed"/>
                <a:cs typeface="Georgia Pro Condensed"/>
                <a:sym typeface="Georgia Pro Condensed"/>
              </a:rPr>
              <a:t>Conclusiones sobre IE e IC</a:t>
            </a:r>
          </a:p>
        </p:txBody>
      </p:sp>
      <p:sp>
        <p:nvSpPr>
          <p:cNvPr name="TextBox 8" id="8"/>
          <p:cNvSpPr txBox="true"/>
          <p:nvPr/>
        </p:nvSpPr>
        <p:spPr>
          <a:xfrm rot="0">
            <a:off x="666750" y="5344159"/>
            <a:ext cx="6886575" cy="4276091"/>
          </a:xfrm>
          <a:prstGeom prst="rect">
            <a:avLst/>
          </a:prstGeom>
        </p:spPr>
        <p:txBody>
          <a:bodyPr anchor="t" rtlCol="false" tIns="0" lIns="0" bIns="0" rIns="0">
            <a:spAutoFit/>
          </a:bodyPr>
          <a:lstStyle/>
          <a:p>
            <a:pPr algn="l" marL="0" indent="0" lvl="0">
              <a:lnSpc>
                <a:spcPts val="4759"/>
              </a:lnSpc>
            </a:pPr>
            <a:r>
              <a:rPr lang="en-US" sz="3399" spc="-50" strike="noStrike" u="none">
                <a:solidFill>
                  <a:srgbClr val="ECF0F1"/>
                </a:solidFill>
                <a:latin typeface="Helvetica World"/>
                <a:ea typeface="Helvetica World"/>
                <a:cs typeface="Helvetica World"/>
                <a:sym typeface="Helvetica World"/>
              </a:rPr>
              <a:t>La </a:t>
            </a:r>
            <a:r>
              <a:rPr lang="en-US" b="true" sz="3399" spc="-50" strike="noStrike" u="none">
                <a:solidFill>
                  <a:srgbClr val="ECF0F1"/>
                </a:solidFill>
                <a:latin typeface="Helvetica World Bold"/>
                <a:ea typeface="Helvetica World Bold"/>
                <a:cs typeface="Helvetica World Bold"/>
                <a:sym typeface="Helvetica World Bold"/>
              </a:rPr>
              <a:t>inteligencia emocional</a:t>
            </a:r>
            <a:r>
              <a:rPr lang="en-US" sz="3399" spc="-50" strike="noStrike" u="none">
                <a:solidFill>
                  <a:srgbClr val="ECF0F1"/>
                </a:solidFill>
                <a:latin typeface="Helvetica World"/>
                <a:ea typeface="Helvetica World"/>
                <a:cs typeface="Helvetica World"/>
                <a:sym typeface="Helvetica World"/>
              </a:rPr>
              <a:t> y la </a:t>
            </a:r>
            <a:r>
              <a:rPr lang="en-US" b="true" sz="3399" spc="-50" strike="noStrike" u="none">
                <a:solidFill>
                  <a:srgbClr val="ECF0F1"/>
                </a:solidFill>
                <a:latin typeface="Helvetica World Bold"/>
                <a:ea typeface="Helvetica World Bold"/>
                <a:cs typeface="Helvetica World Bold"/>
                <a:sym typeface="Helvetica World Bold"/>
              </a:rPr>
              <a:t>inteligencia cultural</a:t>
            </a:r>
            <a:r>
              <a:rPr lang="en-US" sz="3399" spc="-50" strike="noStrike" u="none">
                <a:solidFill>
                  <a:srgbClr val="ECF0F1"/>
                </a:solidFill>
                <a:latin typeface="Helvetica World"/>
                <a:ea typeface="Helvetica World"/>
                <a:cs typeface="Helvetica World"/>
                <a:sym typeface="Helvetica World"/>
              </a:rPr>
              <a:t> son esenciales para el liderazgo cristiano. Ambas habilidades permiten a los líderes navegar emociones y diferencias culturales, fortaleciendo así su capacidad para guiar eficazmente.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4495E"/>
        </a:solidFill>
      </p:bgPr>
    </p:bg>
    <p:spTree>
      <p:nvGrpSpPr>
        <p:cNvPr id="1" name=""/>
        <p:cNvGrpSpPr/>
        <p:nvPr/>
      </p:nvGrpSpPr>
      <p:grpSpPr>
        <a:xfrm>
          <a:off x="0" y="0"/>
          <a:ext cx="0" cy="0"/>
          <a:chOff x="0" y="0"/>
          <a:chExt cx="0" cy="0"/>
        </a:xfrm>
      </p:grpSpPr>
      <p:grpSp>
        <p:nvGrpSpPr>
          <p:cNvPr name="Group 2" id="2"/>
          <p:cNvGrpSpPr/>
          <p:nvPr/>
        </p:nvGrpSpPr>
        <p:grpSpPr>
          <a:xfrm rot="0">
            <a:off x="0" y="0"/>
            <a:ext cx="7858125" cy="10287000"/>
            <a:chOff x="0" y="0"/>
            <a:chExt cx="1031988" cy="1350966"/>
          </a:xfrm>
        </p:grpSpPr>
        <p:sp>
          <p:nvSpPr>
            <p:cNvPr name="Freeform 3" id="3"/>
            <p:cNvSpPr/>
            <p:nvPr/>
          </p:nvSpPr>
          <p:spPr>
            <a:xfrm flipH="false" flipV="false" rot="0">
              <a:off x="0" y="0"/>
              <a:ext cx="1031988" cy="1350966"/>
            </a:xfrm>
            <a:custGeom>
              <a:avLst/>
              <a:gdLst/>
              <a:ahLst/>
              <a:cxnLst/>
              <a:rect r="r" b="b" t="t" l="l"/>
              <a:pathLst>
                <a:path h="1350966" w="1031988">
                  <a:moveTo>
                    <a:pt x="0" y="0"/>
                  </a:moveTo>
                  <a:lnTo>
                    <a:pt x="1031988" y="0"/>
                  </a:lnTo>
                  <a:lnTo>
                    <a:pt x="1031988" y="1350966"/>
                  </a:lnTo>
                  <a:lnTo>
                    <a:pt x="0" y="1350966"/>
                  </a:lnTo>
                  <a:close/>
                </a:path>
              </a:pathLst>
            </a:custGeom>
            <a:solidFill>
              <a:srgbClr val="ECF0F1"/>
            </a:solidFill>
          </p:spPr>
        </p:sp>
      </p:grpSp>
      <p:grpSp>
        <p:nvGrpSpPr>
          <p:cNvPr name="Group 4" id="4"/>
          <p:cNvGrpSpPr/>
          <p:nvPr/>
        </p:nvGrpSpPr>
        <p:grpSpPr>
          <a:xfrm rot="0">
            <a:off x="1052512" y="666750"/>
            <a:ext cx="5753100" cy="8953500"/>
            <a:chOff x="0" y="0"/>
            <a:chExt cx="814724" cy="1267949"/>
          </a:xfrm>
        </p:grpSpPr>
        <p:sp>
          <p:nvSpPr>
            <p:cNvPr name="Freeform 5" id="5"/>
            <p:cNvSpPr/>
            <p:nvPr/>
          </p:nvSpPr>
          <p:spPr>
            <a:xfrm flipH="false" flipV="false" rot="0">
              <a:off x="0" y="0"/>
              <a:ext cx="814724" cy="1267949"/>
            </a:xfrm>
            <a:custGeom>
              <a:avLst/>
              <a:gdLst/>
              <a:ahLst/>
              <a:cxnLst/>
              <a:rect r="r" b="b" t="t" l="l"/>
              <a:pathLst>
                <a:path h="1267949" w="814724">
                  <a:moveTo>
                    <a:pt x="26914" y="0"/>
                  </a:moveTo>
                  <a:lnTo>
                    <a:pt x="787810" y="0"/>
                  </a:lnTo>
                  <a:cubicBezTo>
                    <a:pt x="802675" y="0"/>
                    <a:pt x="814724" y="12050"/>
                    <a:pt x="814724" y="26914"/>
                  </a:cubicBezTo>
                  <a:lnTo>
                    <a:pt x="814724" y="1241035"/>
                  </a:lnTo>
                  <a:cubicBezTo>
                    <a:pt x="814724" y="1255899"/>
                    <a:pt x="802675" y="1267949"/>
                    <a:pt x="787810" y="1267949"/>
                  </a:cubicBezTo>
                  <a:lnTo>
                    <a:pt x="26914" y="1267949"/>
                  </a:lnTo>
                  <a:cubicBezTo>
                    <a:pt x="12050" y="1267949"/>
                    <a:pt x="0" y="1255899"/>
                    <a:pt x="0" y="1241035"/>
                  </a:cubicBezTo>
                  <a:lnTo>
                    <a:pt x="0" y="26914"/>
                  </a:lnTo>
                  <a:cubicBezTo>
                    <a:pt x="0" y="12050"/>
                    <a:pt x="12050" y="0"/>
                    <a:pt x="26914" y="0"/>
                  </a:cubicBezTo>
                  <a:close/>
                </a:path>
              </a:pathLst>
            </a:custGeom>
            <a:blipFill>
              <a:blip r:embed="rId2"/>
              <a:stretch>
                <a:fillRect l="-579" t="0" r="-579" b="0"/>
              </a:stretch>
            </a:blipFill>
          </p:spPr>
        </p:sp>
      </p:grpSp>
      <p:sp>
        <p:nvSpPr>
          <p:cNvPr name="TextBox 6" id="6"/>
          <p:cNvSpPr txBox="true"/>
          <p:nvPr/>
        </p:nvSpPr>
        <p:spPr>
          <a:xfrm rot="0">
            <a:off x="8646595" y="534912"/>
            <a:ext cx="8317491" cy="694055"/>
          </a:xfrm>
          <a:prstGeom prst="rect">
            <a:avLst/>
          </a:prstGeom>
        </p:spPr>
        <p:txBody>
          <a:bodyPr anchor="t" rtlCol="false" tIns="0" lIns="0" bIns="0" rIns="0">
            <a:spAutoFit/>
          </a:bodyPr>
          <a:lstStyle/>
          <a:p>
            <a:pPr algn="l" marL="0" indent="0" lvl="0">
              <a:lnSpc>
                <a:spcPts val="5199"/>
              </a:lnSpc>
            </a:pPr>
            <a:r>
              <a:rPr lang="en-US" sz="5199" spc="-181">
                <a:solidFill>
                  <a:srgbClr val="ECF0F1"/>
                </a:solidFill>
                <a:latin typeface="Georgia Pro Condensed"/>
                <a:ea typeface="Georgia Pro Condensed"/>
                <a:cs typeface="Georgia Pro Condensed"/>
                <a:sym typeface="Georgia Pro Condensed"/>
              </a:rPr>
              <a:t>Foro 1</a:t>
            </a:r>
          </a:p>
        </p:txBody>
      </p:sp>
      <p:sp>
        <p:nvSpPr>
          <p:cNvPr name="Freeform 7" id="7"/>
          <p:cNvSpPr/>
          <p:nvPr/>
        </p:nvSpPr>
        <p:spPr>
          <a:xfrm flipH="false" flipV="false" rot="-3117037">
            <a:off x="5418783" y="7952721"/>
            <a:ext cx="2112604" cy="1859092"/>
          </a:xfrm>
          <a:custGeom>
            <a:avLst/>
            <a:gdLst/>
            <a:ahLst/>
            <a:cxnLst/>
            <a:rect r="r" b="b" t="t" l="l"/>
            <a:pathLst>
              <a:path h="1859092" w="2112604">
                <a:moveTo>
                  <a:pt x="0" y="0"/>
                </a:moveTo>
                <a:lnTo>
                  <a:pt x="2112604" y="0"/>
                </a:lnTo>
                <a:lnTo>
                  <a:pt x="2112604" y="1859092"/>
                </a:lnTo>
                <a:lnTo>
                  <a:pt x="0" y="18590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8646595" y="2440303"/>
            <a:ext cx="8317491" cy="6155690"/>
          </a:xfrm>
          <a:prstGeom prst="rect">
            <a:avLst/>
          </a:prstGeom>
        </p:spPr>
        <p:txBody>
          <a:bodyPr anchor="t" rtlCol="false" tIns="0" lIns="0" bIns="0" rIns="0">
            <a:spAutoFit/>
          </a:bodyPr>
          <a:lstStyle/>
          <a:p>
            <a:pPr algn="l">
              <a:lnSpc>
                <a:spcPts val="4060"/>
              </a:lnSpc>
            </a:pPr>
            <a:r>
              <a:rPr lang="en-US" sz="2900">
                <a:solidFill>
                  <a:srgbClr val="ECF0F1"/>
                </a:solidFill>
                <a:latin typeface="Canva Sans"/>
                <a:ea typeface="Canva Sans"/>
                <a:cs typeface="Canva Sans"/>
                <a:sym typeface="Canva Sans"/>
              </a:rPr>
              <a:t>En los capítulos leí</a:t>
            </a:r>
            <a:r>
              <a:rPr lang="en-US" sz="2900">
                <a:solidFill>
                  <a:srgbClr val="ECF0F1"/>
                </a:solidFill>
                <a:latin typeface="Canva Sans"/>
                <a:ea typeface="Canva Sans"/>
                <a:cs typeface="Canva Sans"/>
                <a:sym typeface="Canva Sans"/>
              </a:rPr>
              <a:t>dos del libro, el autor menciona estudios científicos sobre el cerebro y las emociones. ¿Qué descubrimientos clave se presentan y cómo influyen en nuestra comprensión del comportamiento humano? Luego, con respecto al video de la clase, ¿comparte con tus compañeros cómo puedes aplicar lo aprendido en el manejo de las emociones? Por favor, responde con las citas bibliográficas correspondientes y la bibliografía.</a:t>
            </a:r>
          </a:p>
          <a:p>
            <a:pPr algn="l">
              <a:lnSpc>
                <a:spcPts val="4060"/>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34495E"/>
        </a:solidFill>
      </p:bgPr>
    </p:bg>
    <p:spTree>
      <p:nvGrpSpPr>
        <p:cNvPr id="1" name=""/>
        <p:cNvGrpSpPr/>
        <p:nvPr/>
      </p:nvGrpSpPr>
      <p:grpSpPr>
        <a:xfrm>
          <a:off x="0" y="0"/>
          <a:ext cx="0" cy="0"/>
          <a:chOff x="0" y="0"/>
          <a:chExt cx="0" cy="0"/>
        </a:xfrm>
      </p:grpSpPr>
      <p:sp>
        <p:nvSpPr>
          <p:cNvPr name="TextBox 2" id="2"/>
          <p:cNvSpPr txBox="true"/>
          <p:nvPr/>
        </p:nvSpPr>
        <p:spPr>
          <a:xfrm rot="0">
            <a:off x="17259300" y="9220200"/>
            <a:ext cx="152400" cy="190500"/>
          </a:xfrm>
          <a:prstGeom prst="rect">
            <a:avLst/>
          </a:prstGeom>
        </p:spPr>
        <p:txBody>
          <a:bodyPr anchor="t" rtlCol="false" tIns="0" lIns="0" bIns="0" rIns="0" wrap="none">
            <a:spAutoFit/>
          </a:bodyPr>
          <a:lstStyle/>
          <a:p>
            <a:pPr algn="ctr">
              <a:lnSpc>
                <a:spcPts val="2800"/>
              </a:lnSpc>
              <a:spcBef>
                <a:spcPct val="0"/>
              </a:spcBef>
            </a:pPr>
            <a:r>
              <a:rPr lang="en-US" sz="2000">
                <a:solidFill>
                  <a:srgbClr val="ECF0F1"/>
                </a:solidFill>
                <a:latin typeface="Helvetica World"/>
                <a:ea typeface="Helvetica World"/>
                <a:cs typeface="Helvetica World"/>
                <a:sym typeface="Helvetica World"/>
              </a:rPr>
              <a:t>2</a:t>
            </a:r>
          </a:p>
        </p:txBody>
      </p:sp>
      <p:grpSp>
        <p:nvGrpSpPr>
          <p:cNvPr name="Group 3" id="3"/>
          <p:cNvGrpSpPr/>
          <p:nvPr/>
        </p:nvGrpSpPr>
        <p:grpSpPr>
          <a:xfrm rot="0">
            <a:off x="666750" y="666750"/>
            <a:ext cx="16954500" cy="8953500"/>
            <a:chOff x="0" y="0"/>
            <a:chExt cx="4465383" cy="2358123"/>
          </a:xfrm>
        </p:grpSpPr>
        <p:sp>
          <p:nvSpPr>
            <p:cNvPr name="Freeform 4" id="4"/>
            <p:cNvSpPr/>
            <p:nvPr/>
          </p:nvSpPr>
          <p:spPr>
            <a:xfrm flipH="false" flipV="false" rot="0">
              <a:off x="0" y="0"/>
              <a:ext cx="4465383" cy="2358124"/>
            </a:xfrm>
            <a:custGeom>
              <a:avLst/>
              <a:gdLst/>
              <a:ahLst/>
              <a:cxnLst/>
              <a:rect r="r" b="b" t="t" l="l"/>
              <a:pathLst>
                <a:path h="2358124" w="4465383">
                  <a:moveTo>
                    <a:pt x="20548" y="0"/>
                  </a:moveTo>
                  <a:lnTo>
                    <a:pt x="4444835" y="0"/>
                  </a:lnTo>
                  <a:cubicBezTo>
                    <a:pt x="4456183" y="0"/>
                    <a:pt x="4465383" y="9200"/>
                    <a:pt x="4465383" y="20548"/>
                  </a:cubicBezTo>
                  <a:lnTo>
                    <a:pt x="4465383" y="2337575"/>
                  </a:lnTo>
                  <a:cubicBezTo>
                    <a:pt x="4465383" y="2348924"/>
                    <a:pt x="4456183" y="2358124"/>
                    <a:pt x="4444835" y="2358124"/>
                  </a:cubicBezTo>
                  <a:lnTo>
                    <a:pt x="20548" y="2358124"/>
                  </a:lnTo>
                  <a:cubicBezTo>
                    <a:pt x="9200" y="2358124"/>
                    <a:pt x="0" y="2348924"/>
                    <a:pt x="0" y="2337575"/>
                  </a:cubicBezTo>
                  <a:lnTo>
                    <a:pt x="0" y="20548"/>
                  </a:lnTo>
                  <a:cubicBezTo>
                    <a:pt x="0" y="9200"/>
                    <a:pt x="9200" y="0"/>
                    <a:pt x="20548" y="0"/>
                  </a:cubicBezTo>
                  <a:close/>
                </a:path>
              </a:pathLst>
            </a:custGeom>
            <a:solidFill>
              <a:srgbClr val="162839"/>
            </a:solidFill>
            <a:ln cap="rnd">
              <a:noFill/>
              <a:prstDash val="solid"/>
              <a:round/>
            </a:ln>
          </p:spPr>
        </p:sp>
        <p:sp>
          <p:nvSpPr>
            <p:cNvPr name="TextBox 5" id="5"/>
            <p:cNvSpPr txBox="true"/>
            <p:nvPr/>
          </p:nvSpPr>
          <p:spPr>
            <a:xfrm>
              <a:off x="0" y="-38100"/>
              <a:ext cx="4465383" cy="2396223"/>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6" id="6"/>
          <p:cNvGrpSpPr/>
          <p:nvPr/>
        </p:nvGrpSpPr>
        <p:grpSpPr>
          <a:xfrm rot="0">
            <a:off x="1800225" y="1562100"/>
            <a:ext cx="13249275" cy="2067009"/>
            <a:chOff x="0" y="0"/>
            <a:chExt cx="17665700" cy="2756012"/>
          </a:xfrm>
        </p:grpSpPr>
        <p:sp>
          <p:nvSpPr>
            <p:cNvPr name="TextBox 7" id="7"/>
            <p:cNvSpPr txBox="true"/>
            <p:nvPr/>
          </p:nvSpPr>
          <p:spPr>
            <a:xfrm rot="0">
              <a:off x="0" y="-85725"/>
              <a:ext cx="17665700" cy="1702858"/>
            </a:xfrm>
            <a:prstGeom prst="rect">
              <a:avLst/>
            </a:prstGeom>
          </p:spPr>
          <p:txBody>
            <a:bodyPr anchor="t" rtlCol="false" tIns="0" lIns="0" bIns="0" rIns="0">
              <a:spAutoFit/>
            </a:bodyPr>
            <a:lstStyle/>
            <a:p>
              <a:pPr algn="l" marL="0" indent="0" lvl="0">
                <a:lnSpc>
                  <a:spcPts val="10400"/>
                </a:lnSpc>
              </a:pPr>
              <a:r>
                <a:rPr lang="en-US" sz="8000" spc="-240">
                  <a:solidFill>
                    <a:srgbClr val="ECF0F1"/>
                  </a:solidFill>
                  <a:latin typeface="Georgia Pro Condensed"/>
                  <a:ea typeface="Georgia Pro Condensed"/>
                  <a:cs typeface="Georgia Pro Condensed"/>
                  <a:sym typeface="Georgia Pro Condensed"/>
                </a:rPr>
                <a:t>Objetivos de la sesión</a:t>
              </a:r>
            </a:p>
          </p:txBody>
        </p:sp>
        <p:sp>
          <p:nvSpPr>
            <p:cNvPr name="TextBox 8" id="8"/>
            <p:cNvSpPr txBox="true"/>
            <p:nvPr/>
          </p:nvSpPr>
          <p:spPr>
            <a:xfrm rot="0">
              <a:off x="0" y="2197212"/>
              <a:ext cx="17665700" cy="558800"/>
            </a:xfrm>
            <a:prstGeom prst="rect">
              <a:avLst/>
            </a:prstGeom>
          </p:spPr>
          <p:txBody>
            <a:bodyPr anchor="t" rtlCol="false" tIns="0" lIns="0" bIns="0" rIns="0">
              <a:spAutoFit/>
            </a:bodyPr>
            <a:lstStyle/>
            <a:p>
              <a:pPr algn="l" marL="0" indent="0" lvl="0">
                <a:lnSpc>
                  <a:spcPts val="3000"/>
                </a:lnSpc>
                <a:spcBef>
                  <a:spcPct val="0"/>
                </a:spcBef>
              </a:pPr>
              <a:r>
                <a:rPr lang="en-US" b="true" sz="2500" spc="-37">
                  <a:solidFill>
                    <a:srgbClr val="BDC3C7"/>
                  </a:solidFill>
                  <a:latin typeface="Helvetica World Bold"/>
                  <a:ea typeface="Helvetica World Bold"/>
                  <a:cs typeface="Helvetica World Bold"/>
                  <a:sym typeface="Helvetica World Bold"/>
                </a:rPr>
                <a:t>Principales aprendizajes del curso</a:t>
              </a:r>
            </a:p>
          </p:txBody>
        </p:sp>
      </p:grpSp>
      <p:grpSp>
        <p:nvGrpSpPr>
          <p:cNvPr name="Group 9" id="9"/>
          <p:cNvGrpSpPr/>
          <p:nvPr/>
        </p:nvGrpSpPr>
        <p:grpSpPr>
          <a:xfrm rot="0">
            <a:off x="1800225" y="5143500"/>
            <a:ext cx="4308497" cy="2549525"/>
            <a:chOff x="0" y="0"/>
            <a:chExt cx="5744662" cy="3399367"/>
          </a:xfrm>
        </p:grpSpPr>
        <p:sp>
          <p:nvSpPr>
            <p:cNvPr name="TextBox 10" id="10"/>
            <p:cNvSpPr txBox="true"/>
            <p:nvPr/>
          </p:nvSpPr>
          <p:spPr>
            <a:xfrm rot="0">
              <a:off x="0" y="9525"/>
              <a:ext cx="5744662" cy="523875"/>
            </a:xfrm>
            <a:prstGeom prst="rect">
              <a:avLst/>
            </a:prstGeom>
          </p:spPr>
          <p:txBody>
            <a:bodyPr anchor="t" rtlCol="false" tIns="0" lIns="0" bIns="0" rIns="0">
              <a:spAutoFit/>
            </a:bodyPr>
            <a:lstStyle/>
            <a:p>
              <a:pPr algn="l" marL="0" indent="0" lvl="0">
                <a:lnSpc>
                  <a:spcPts val="2999"/>
                </a:lnSpc>
                <a:spcBef>
                  <a:spcPct val="0"/>
                </a:spcBef>
              </a:pPr>
              <a:r>
                <a:rPr lang="en-US" b="true" sz="2499" spc="-37">
                  <a:solidFill>
                    <a:srgbClr val="BDC3C7"/>
                  </a:solidFill>
                  <a:latin typeface="Helvetica World Bold"/>
                  <a:ea typeface="Helvetica World Bold"/>
                  <a:cs typeface="Helvetica World Bold"/>
                  <a:sym typeface="Helvetica World Bold"/>
                </a:rPr>
                <a:t>Inteligencia Emocional</a:t>
              </a:r>
            </a:p>
          </p:txBody>
        </p:sp>
        <p:sp>
          <p:nvSpPr>
            <p:cNvPr name="TextBox 11" id="11"/>
            <p:cNvSpPr txBox="true"/>
            <p:nvPr/>
          </p:nvSpPr>
          <p:spPr>
            <a:xfrm rot="0">
              <a:off x="0" y="1079500"/>
              <a:ext cx="5744662" cy="2319867"/>
            </a:xfrm>
            <a:prstGeom prst="rect">
              <a:avLst/>
            </a:prstGeom>
          </p:spPr>
          <p:txBody>
            <a:bodyPr anchor="t" rtlCol="false" tIns="0" lIns="0" bIns="0" rIns="0">
              <a:spAutoFit/>
            </a:bodyPr>
            <a:lstStyle/>
            <a:p>
              <a:pPr algn="l" marL="0" indent="0" lvl="0">
                <a:lnSpc>
                  <a:spcPts val="2800"/>
                </a:lnSpc>
              </a:pPr>
              <a:r>
                <a:rPr lang="en-US" sz="2000" spc="-30" strike="noStrike" u="none">
                  <a:solidFill>
                    <a:srgbClr val="ECF0F1"/>
                  </a:solidFill>
                  <a:latin typeface="Helvetica World"/>
                  <a:ea typeface="Helvetica World"/>
                  <a:cs typeface="Helvetica World"/>
                  <a:sym typeface="Helvetica World"/>
                </a:rPr>
                <a:t>Definiremos la Inteligencia Emocional (IE), que es la capacidad de reconocer y gestionar nuestras emociones, así como influir en las emociones de otros en un entorno laboral.</a:t>
              </a:r>
            </a:p>
          </p:txBody>
        </p:sp>
      </p:grpSp>
      <p:grpSp>
        <p:nvGrpSpPr>
          <p:cNvPr name="Group 12" id="12"/>
          <p:cNvGrpSpPr/>
          <p:nvPr/>
        </p:nvGrpSpPr>
        <p:grpSpPr>
          <a:xfrm rot="0">
            <a:off x="7291388" y="5143500"/>
            <a:ext cx="4010025" cy="2549525"/>
            <a:chOff x="0" y="0"/>
            <a:chExt cx="5346700" cy="3399367"/>
          </a:xfrm>
        </p:grpSpPr>
        <p:sp>
          <p:nvSpPr>
            <p:cNvPr name="TextBox 13" id="13"/>
            <p:cNvSpPr txBox="true"/>
            <p:nvPr/>
          </p:nvSpPr>
          <p:spPr>
            <a:xfrm rot="0">
              <a:off x="0" y="9525"/>
              <a:ext cx="5346700" cy="523875"/>
            </a:xfrm>
            <a:prstGeom prst="rect">
              <a:avLst/>
            </a:prstGeom>
          </p:spPr>
          <p:txBody>
            <a:bodyPr anchor="t" rtlCol="false" tIns="0" lIns="0" bIns="0" rIns="0">
              <a:spAutoFit/>
            </a:bodyPr>
            <a:lstStyle/>
            <a:p>
              <a:pPr algn="l" marL="0" indent="0" lvl="0">
                <a:lnSpc>
                  <a:spcPts val="2999"/>
                </a:lnSpc>
                <a:spcBef>
                  <a:spcPct val="0"/>
                </a:spcBef>
              </a:pPr>
              <a:r>
                <a:rPr lang="en-US" b="true" sz="2499" spc="-37">
                  <a:solidFill>
                    <a:srgbClr val="BDC3C7"/>
                  </a:solidFill>
                  <a:latin typeface="Helvetica World Bold"/>
                  <a:ea typeface="Helvetica World Bold"/>
                  <a:cs typeface="Helvetica World Bold"/>
                  <a:sym typeface="Helvetica World Bold"/>
                </a:rPr>
                <a:t>Inteligencia Cultural</a:t>
              </a:r>
            </a:p>
          </p:txBody>
        </p:sp>
        <p:sp>
          <p:nvSpPr>
            <p:cNvPr name="TextBox 14" id="14"/>
            <p:cNvSpPr txBox="true"/>
            <p:nvPr/>
          </p:nvSpPr>
          <p:spPr>
            <a:xfrm rot="0">
              <a:off x="0" y="1079500"/>
              <a:ext cx="5346700" cy="2319867"/>
            </a:xfrm>
            <a:prstGeom prst="rect">
              <a:avLst/>
            </a:prstGeom>
          </p:spPr>
          <p:txBody>
            <a:bodyPr anchor="t" rtlCol="false" tIns="0" lIns="0" bIns="0" rIns="0">
              <a:spAutoFit/>
            </a:bodyPr>
            <a:lstStyle/>
            <a:p>
              <a:pPr algn="l" marL="0" indent="0" lvl="0">
                <a:lnSpc>
                  <a:spcPts val="2800"/>
                </a:lnSpc>
              </a:pPr>
              <a:r>
                <a:rPr lang="en-US" sz="2000" spc="-30" strike="noStrike" u="none">
                  <a:solidFill>
                    <a:srgbClr val="ECF0F1"/>
                  </a:solidFill>
                  <a:latin typeface="Helvetica World"/>
                  <a:ea typeface="Helvetica World"/>
                  <a:cs typeface="Helvetica World"/>
                  <a:sym typeface="Helvetica World"/>
                </a:rPr>
                <a:t>La Inteligencia Cultural (IC) se abordará como la capacidad de interactuar eficazmente en contextos culturales diversos y cómo esto es crucial en el liderazgo cristiano.</a:t>
              </a:r>
            </a:p>
          </p:txBody>
        </p:sp>
      </p:grpSp>
      <p:grpSp>
        <p:nvGrpSpPr>
          <p:cNvPr name="Group 15" id="15"/>
          <p:cNvGrpSpPr/>
          <p:nvPr/>
        </p:nvGrpSpPr>
        <p:grpSpPr>
          <a:xfrm rot="0">
            <a:off x="12172950" y="5143500"/>
            <a:ext cx="4010025" cy="2549525"/>
            <a:chOff x="0" y="0"/>
            <a:chExt cx="5346700" cy="3399367"/>
          </a:xfrm>
        </p:grpSpPr>
        <p:sp>
          <p:nvSpPr>
            <p:cNvPr name="TextBox 16" id="16"/>
            <p:cNvSpPr txBox="true"/>
            <p:nvPr/>
          </p:nvSpPr>
          <p:spPr>
            <a:xfrm rot="0">
              <a:off x="0" y="9525"/>
              <a:ext cx="5346700" cy="523875"/>
            </a:xfrm>
            <a:prstGeom prst="rect">
              <a:avLst/>
            </a:prstGeom>
          </p:spPr>
          <p:txBody>
            <a:bodyPr anchor="t" rtlCol="false" tIns="0" lIns="0" bIns="0" rIns="0">
              <a:spAutoFit/>
            </a:bodyPr>
            <a:lstStyle/>
            <a:p>
              <a:pPr algn="l" marL="0" indent="0" lvl="0">
                <a:lnSpc>
                  <a:spcPts val="2999"/>
                </a:lnSpc>
                <a:spcBef>
                  <a:spcPct val="0"/>
                </a:spcBef>
              </a:pPr>
              <a:r>
                <a:rPr lang="en-US" b="true" sz="2499" spc="-37">
                  <a:solidFill>
                    <a:srgbClr val="BDC3C7"/>
                  </a:solidFill>
                  <a:latin typeface="Helvetica World Bold"/>
                  <a:ea typeface="Helvetica World Bold"/>
                  <a:cs typeface="Helvetica World Bold"/>
                  <a:sym typeface="Helvetica World Bold"/>
                </a:rPr>
                <a:t>Diferencias Clave</a:t>
              </a:r>
            </a:p>
          </p:txBody>
        </p:sp>
        <p:sp>
          <p:nvSpPr>
            <p:cNvPr name="TextBox 17" id="17"/>
            <p:cNvSpPr txBox="true"/>
            <p:nvPr/>
          </p:nvSpPr>
          <p:spPr>
            <a:xfrm rot="0">
              <a:off x="0" y="1079500"/>
              <a:ext cx="5346700" cy="2319867"/>
            </a:xfrm>
            <a:prstGeom prst="rect">
              <a:avLst/>
            </a:prstGeom>
          </p:spPr>
          <p:txBody>
            <a:bodyPr anchor="t" rtlCol="false" tIns="0" lIns="0" bIns="0" rIns="0">
              <a:spAutoFit/>
            </a:bodyPr>
            <a:lstStyle/>
            <a:p>
              <a:pPr algn="l" marL="0" indent="0" lvl="0">
                <a:lnSpc>
                  <a:spcPts val="2800"/>
                </a:lnSpc>
              </a:pPr>
              <a:r>
                <a:rPr lang="en-US" sz="2000" spc="-30" strike="noStrike" u="none">
                  <a:solidFill>
                    <a:srgbClr val="ECF0F1"/>
                  </a:solidFill>
                  <a:latin typeface="Helvetica World"/>
                  <a:ea typeface="Helvetica World"/>
                  <a:cs typeface="Helvetica World"/>
                  <a:sym typeface="Helvetica World"/>
                </a:rPr>
                <a:t>Compararemos IQ, IE e IC, resaltando sus diferencias y la importancia de cada una en el desarrollo de un liderazgo efectivo y compasivo en el ámbito cristiano.</a:t>
              </a:r>
            </a:p>
          </p:txBody>
        </p:sp>
      </p:grpSp>
      <p:sp>
        <p:nvSpPr>
          <p:cNvPr name="Freeform 18" id="18"/>
          <p:cNvSpPr/>
          <p:nvPr/>
        </p:nvSpPr>
        <p:spPr>
          <a:xfrm flipH="false" flipV="false" rot="-3117037">
            <a:off x="16099474" y="7952721"/>
            <a:ext cx="2112604" cy="1859092"/>
          </a:xfrm>
          <a:custGeom>
            <a:avLst/>
            <a:gdLst/>
            <a:ahLst/>
            <a:cxnLst/>
            <a:rect r="r" b="b" t="t" l="l"/>
            <a:pathLst>
              <a:path h="1859092" w="2112604">
                <a:moveTo>
                  <a:pt x="0" y="0"/>
                </a:moveTo>
                <a:lnTo>
                  <a:pt x="2112605" y="0"/>
                </a:lnTo>
                <a:lnTo>
                  <a:pt x="2112605" y="1859092"/>
                </a:lnTo>
                <a:lnTo>
                  <a:pt x="0" y="18590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C3E50"/>
        </a:solidFill>
      </p:bgPr>
    </p:bg>
    <p:spTree>
      <p:nvGrpSpPr>
        <p:cNvPr id="1" name=""/>
        <p:cNvGrpSpPr/>
        <p:nvPr/>
      </p:nvGrpSpPr>
      <p:grpSpPr>
        <a:xfrm>
          <a:off x="0" y="0"/>
          <a:ext cx="0" cy="0"/>
          <a:chOff x="0" y="0"/>
          <a:chExt cx="0" cy="0"/>
        </a:xfrm>
      </p:grpSpPr>
      <p:sp>
        <p:nvSpPr>
          <p:cNvPr name="TextBox 2" id="2"/>
          <p:cNvSpPr txBox="true"/>
          <p:nvPr/>
        </p:nvSpPr>
        <p:spPr>
          <a:xfrm rot="0">
            <a:off x="17259300" y="9220200"/>
            <a:ext cx="152400" cy="190500"/>
          </a:xfrm>
          <a:prstGeom prst="rect">
            <a:avLst/>
          </a:prstGeom>
        </p:spPr>
        <p:txBody>
          <a:bodyPr anchor="t" rtlCol="false" tIns="0" lIns="0" bIns="0" rIns="0" wrap="none">
            <a:spAutoFit/>
          </a:bodyPr>
          <a:lstStyle/>
          <a:p>
            <a:pPr algn="ctr">
              <a:lnSpc>
                <a:spcPts val="2800"/>
              </a:lnSpc>
              <a:spcBef>
                <a:spcPct val="0"/>
              </a:spcBef>
            </a:pPr>
            <a:r>
              <a:rPr lang="en-US" sz="2000">
                <a:solidFill>
                  <a:srgbClr val="ECF0F1"/>
                </a:solidFill>
                <a:latin typeface="Helvetica World"/>
                <a:ea typeface="Helvetica World"/>
                <a:cs typeface="Helvetica World"/>
                <a:sym typeface="Helvetica World"/>
              </a:rPr>
              <a:t>3</a:t>
            </a:r>
          </a:p>
        </p:txBody>
      </p:sp>
      <p:grpSp>
        <p:nvGrpSpPr>
          <p:cNvPr name="Group 3" id="3"/>
          <p:cNvGrpSpPr/>
          <p:nvPr/>
        </p:nvGrpSpPr>
        <p:grpSpPr>
          <a:xfrm rot="0">
            <a:off x="666750" y="666750"/>
            <a:ext cx="16954500" cy="8953500"/>
            <a:chOff x="0" y="0"/>
            <a:chExt cx="4465383" cy="2358123"/>
          </a:xfrm>
        </p:grpSpPr>
        <p:sp>
          <p:nvSpPr>
            <p:cNvPr name="Freeform 4" id="4"/>
            <p:cNvSpPr/>
            <p:nvPr/>
          </p:nvSpPr>
          <p:spPr>
            <a:xfrm flipH="false" flipV="false" rot="0">
              <a:off x="0" y="0"/>
              <a:ext cx="4465383" cy="2358124"/>
            </a:xfrm>
            <a:custGeom>
              <a:avLst/>
              <a:gdLst/>
              <a:ahLst/>
              <a:cxnLst/>
              <a:rect r="r" b="b" t="t" l="l"/>
              <a:pathLst>
                <a:path h="2358124" w="4465383">
                  <a:moveTo>
                    <a:pt x="20548" y="0"/>
                  </a:moveTo>
                  <a:lnTo>
                    <a:pt x="4444835" y="0"/>
                  </a:lnTo>
                  <a:cubicBezTo>
                    <a:pt x="4456183" y="0"/>
                    <a:pt x="4465383" y="9200"/>
                    <a:pt x="4465383" y="20548"/>
                  </a:cubicBezTo>
                  <a:lnTo>
                    <a:pt x="4465383" y="2337575"/>
                  </a:lnTo>
                  <a:cubicBezTo>
                    <a:pt x="4465383" y="2348924"/>
                    <a:pt x="4456183" y="2358124"/>
                    <a:pt x="4444835" y="2358124"/>
                  </a:cubicBezTo>
                  <a:lnTo>
                    <a:pt x="20548" y="2358124"/>
                  </a:lnTo>
                  <a:cubicBezTo>
                    <a:pt x="9200" y="2358124"/>
                    <a:pt x="0" y="2348924"/>
                    <a:pt x="0" y="2337575"/>
                  </a:cubicBezTo>
                  <a:lnTo>
                    <a:pt x="0" y="20548"/>
                  </a:lnTo>
                  <a:cubicBezTo>
                    <a:pt x="0" y="9200"/>
                    <a:pt x="9200" y="0"/>
                    <a:pt x="20548" y="0"/>
                  </a:cubicBezTo>
                  <a:close/>
                </a:path>
              </a:pathLst>
            </a:custGeom>
            <a:solidFill>
              <a:srgbClr val="162839"/>
            </a:solidFill>
            <a:ln cap="rnd">
              <a:noFill/>
              <a:prstDash val="solid"/>
              <a:round/>
            </a:ln>
          </p:spPr>
        </p:sp>
        <p:sp>
          <p:nvSpPr>
            <p:cNvPr name="TextBox 5" id="5"/>
            <p:cNvSpPr txBox="true"/>
            <p:nvPr/>
          </p:nvSpPr>
          <p:spPr>
            <a:xfrm>
              <a:off x="0" y="-38100"/>
              <a:ext cx="4465383" cy="2396223"/>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6" id="6"/>
          <p:cNvGrpSpPr/>
          <p:nvPr/>
        </p:nvGrpSpPr>
        <p:grpSpPr>
          <a:xfrm rot="0">
            <a:off x="1800225" y="1562100"/>
            <a:ext cx="12944475" cy="6751956"/>
            <a:chOff x="0" y="0"/>
            <a:chExt cx="17259300" cy="9002607"/>
          </a:xfrm>
        </p:grpSpPr>
        <p:sp>
          <p:nvSpPr>
            <p:cNvPr name="TextBox 7" id="7"/>
            <p:cNvSpPr txBox="true"/>
            <p:nvPr/>
          </p:nvSpPr>
          <p:spPr>
            <a:xfrm rot="0">
              <a:off x="0" y="-85725"/>
              <a:ext cx="17259300" cy="3455458"/>
            </a:xfrm>
            <a:prstGeom prst="rect">
              <a:avLst/>
            </a:prstGeom>
          </p:spPr>
          <p:txBody>
            <a:bodyPr anchor="t" rtlCol="false" tIns="0" lIns="0" bIns="0" rIns="0">
              <a:spAutoFit/>
            </a:bodyPr>
            <a:lstStyle/>
            <a:p>
              <a:pPr algn="l" marL="0" indent="0" lvl="0">
                <a:lnSpc>
                  <a:spcPts val="10400"/>
                </a:lnSpc>
              </a:pPr>
              <a:r>
                <a:rPr lang="en-US" sz="8000" spc="-240">
                  <a:solidFill>
                    <a:srgbClr val="ECF0F1"/>
                  </a:solidFill>
                  <a:latin typeface="Georgia Pro Condensed"/>
                  <a:ea typeface="Georgia Pro Condensed"/>
                  <a:cs typeface="Georgia Pro Condensed"/>
                  <a:sym typeface="Georgia Pro Condensed"/>
                </a:rPr>
                <a:t>¿Qué entendemos por inteligencia?</a:t>
              </a:r>
            </a:p>
          </p:txBody>
        </p:sp>
        <p:sp>
          <p:nvSpPr>
            <p:cNvPr name="TextBox 8" id="8"/>
            <p:cNvSpPr txBox="true"/>
            <p:nvPr/>
          </p:nvSpPr>
          <p:spPr>
            <a:xfrm rot="0">
              <a:off x="0" y="3949812"/>
              <a:ext cx="17259300" cy="863600"/>
            </a:xfrm>
            <a:prstGeom prst="rect">
              <a:avLst/>
            </a:prstGeom>
          </p:spPr>
          <p:txBody>
            <a:bodyPr anchor="t" rtlCol="false" tIns="0" lIns="0" bIns="0" rIns="0">
              <a:spAutoFit/>
            </a:bodyPr>
            <a:lstStyle/>
            <a:p>
              <a:pPr algn="l" marL="0" indent="0" lvl="0">
                <a:lnSpc>
                  <a:spcPts val="4799"/>
                </a:lnSpc>
                <a:spcBef>
                  <a:spcPct val="0"/>
                </a:spcBef>
              </a:pPr>
              <a:r>
                <a:rPr lang="en-US" b="true" sz="3999" spc="-59">
                  <a:solidFill>
                    <a:srgbClr val="BDC3C7"/>
                  </a:solidFill>
                  <a:latin typeface="Helvetica World Bold"/>
                  <a:ea typeface="Helvetica World Bold"/>
                  <a:cs typeface="Helvetica World Bold"/>
                  <a:sym typeface="Helvetica World Bold"/>
                </a:rPr>
                <a:t>La inteligencia como un concepto amplio</a:t>
              </a:r>
            </a:p>
          </p:txBody>
        </p:sp>
        <p:sp>
          <p:nvSpPr>
            <p:cNvPr name="TextBox 9" id="9"/>
            <p:cNvSpPr txBox="true"/>
            <p:nvPr/>
          </p:nvSpPr>
          <p:spPr>
            <a:xfrm rot="0">
              <a:off x="0" y="5097991"/>
              <a:ext cx="13512134" cy="3904616"/>
            </a:xfrm>
            <a:prstGeom prst="rect">
              <a:avLst/>
            </a:prstGeom>
          </p:spPr>
          <p:txBody>
            <a:bodyPr anchor="t" rtlCol="false" tIns="0" lIns="0" bIns="0" rIns="0">
              <a:spAutoFit/>
            </a:bodyPr>
            <a:lstStyle/>
            <a:p>
              <a:pPr algn="l" marL="0" indent="0" lvl="0">
                <a:lnSpc>
                  <a:spcPts val="4619"/>
                </a:lnSpc>
              </a:pPr>
              <a:r>
                <a:rPr lang="en-US" sz="3299" spc="-49">
                  <a:solidFill>
                    <a:srgbClr val="ECF0F1"/>
                  </a:solidFill>
                  <a:latin typeface="Helvetica World"/>
                  <a:ea typeface="Helvetica World"/>
                  <a:cs typeface="Helvetica World"/>
                  <a:sym typeface="Helvetica World"/>
                </a:rPr>
                <a:t>Tradicionalmente, la </a:t>
              </a:r>
              <a:r>
                <a:rPr lang="en-US" b="true" sz="3299" spc="-49">
                  <a:solidFill>
                    <a:srgbClr val="ECF0F1"/>
                  </a:solidFill>
                  <a:latin typeface="Helvetica World Bold"/>
                  <a:ea typeface="Helvetica World Bold"/>
                  <a:cs typeface="Helvetica World Bold"/>
                  <a:sym typeface="Helvetica World Bold"/>
                </a:rPr>
                <a:t>inteligencia se ha medido</a:t>
              </a:r>
              <a:r>
                <a:rPr lang="en-US" sz="3299" spc="-49">
                  <a:solidFill>
                    <a:srgbClr val="ECF0F1"/>
                  </a:solidFill>
                  <a:latin typeface="Helvetica World"/>
                  <a:ea typeface="Helvetica World"/>
                  <a:cs typeface="Helvetica World"/>
                  <a:sym typeface="Helvetica World"/>
                </a:rPr>
                <a:t> por el coeficiente intelectual (IQ), pero es crucial reconocer que las relaciones humanas requieren capacidades emocionales y sociales, mostrando que la inteligencia es multidimensional.</a:t>
              </a:r>
            </a:p>
          </p:txBody>
        </p:sp>
      </p:grpSp>
      <p:sp>
        <p:nvSpPr>
          <p:cNvPr name="Freeform 10" id="10"/>
          <p:cNvSpPr/>
          <p:nvPr/>
        </p:nvSpPr>
        <p:spPr>
          <a:xfrm flipH="false" flipV="false" rot="-3117037">
            <a:off x="16099474" y="7952721"/>
            <a:ext cx="2112604" cy="1859092"/>
          </a:xfrm>
          <a:custGeom>
            <a:avLst/>
            <a:gdLst/>
            <a:ahLst/>
            <a:cxnLst/>
            <a:rect r="r" b="b" t="t" l="l"/>
            <a:pathLst>
              <a:path h="1859092" w="2112604">
                <a:moveTo>
                  <a:pt x="0" y="0"/>
                </a:moveTo>
                <a:lnTo>
                  <a:pt x="2112605" y="0"/>
                </a:lnTo>
                <a:lnTo>
                  <a:pt x="2112605" y="1859092"/>
                </a:lnTo>
                <a:lnTo>
                  <a:pt x="0" y="18590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11" id="11"/>
          <p:cNvGrpSpPr/>
          <p:nvPr/>
        </p:nvGrpSpPr>
        <p:grpSpPr>
          <a:xfrm rot="0">
            <a:off x="12154317" y="1028700"/>
            <a:ext cx="5246370" cy="524637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25046" t="0" r="-25046"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4495E"/>
        </a:solidFill>
      </p:bgPr>
    </p:bg>
    <p:spTree>
      <p:nvGrpSpPr>
        <p:cNvPr id="1" name=""/>
        <p:cNvGrpSpPr/>
        <p:nvPr/>
      </p:nvGrpSpPr>
      <p:grpSpPr>
        <a:xfrm>
          <a:off x="0" y="0"/>
          <a:ext cx="0" cy="0"/>
          <a:chOff x="0" y="0"/>
          <a:chExt cx="0" cy="0"/>
        </a:xfrm>
      </p:grpSpPr>
      <p:grpSp>
        <p:nvGrpSpPr>
          <p:cNvPr name="Group 2" id="2"/>
          <p:cNvGrpSpPr/>
          <p:nvPr/>
        </p:nvGrpSpPr>
        <p:grpSpPr>
          <a:xfrm rot="0">
            <a:off x="9296400" y="0"/>
            <a:ext cx="8991600" cy="3352800"/>
            <a:chOff x="0" y="0"/>
            <a:chExt cx="2368158" cy="883042"/>
          </a:xfrm>
        </p:grpSpPr>
        <p:sp>
          <p:nvSpPr>
            <p:cNvPr name="Freeform 3" id="3"/>
            <p:cNvSpPr/>
            <p:nvPr/>
          </p:nvSpPr>
          <p:spPr>
            <a:xfrm flipH="false" flipV="false" rot="0">
              <a:off x="0" y="0"/>
              <a:ext cx="2368158" cy="883042"/>
            </a:xfrm>
            <a:custGeom>
              <a:avLst/>
              <a:gdLst/>
              <a:ahLst/>
              <a:cxnLst/>
              <a:rect r="r" b="b" t="t" l="l"/>
              <a:pathLst>
                <a:path h="883042" w="2368158">
                  <a:moveTo>
                    <a:pt x="0" y="0"/>
                  </a:moveTo>
                  <a:lnTo>
                    <a:pt x="2368158" y="0"/>
                  </a:lnTo>
                  <a:lnTo>
                    <a:pt x="2368158" y="883042"/>
                  </a:lnTo>
                  <a:lnTo>
                    <a:pt x="0" y="883042"/>
                  </a:lnTo>
                  <a:close/>
                </a:path>
              </a:pathLst>
            </a:custGeom>
            <a:solidFill>
              <a:srgbClr val="34495E"/>
            </a:solidFill>
          </p:spPr>
        </p:sp>
        <p:sp>
          <p:nvSpPr>
            <p:cNvPr name="TextBox 4" id="4"/>
            <p:cNvSpPr txBox="true"/>
            <p:nvPr/>
          </p:nvSpPr>
          <p:spPr>
            <a:xfrm>
              <a:off x="0" y="-38100"/>
              <a:ext cx="2368158" cy="921142"/>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8991600" y="0"/>
            <a:ext cx="9296400" cy="10287000"/>
            <a:chOff x="0" y="0"/>
            <a:chExt cx="1220873" cy="1350966"/>
          </a:xfrm>
        </p:grpSpPr>
        <p:sp>
          <p:nvSpPr>
            <p:cNvPr name="Freeform 6" id="6"/>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
        <p:nvSpPr>
          <p:cNvPr name="TextBox 7" id="7"/>
          <p:cNvSpPr txBox="true"/>
          <p:nvPr/>
        </p:nvSpPr>
        <p:spPr>
          <a:xfrm rot="0">
            <a:off x="666750" y="809625"/>
            <a:ext cx="6886575" cy="3089276"/>
          </a:xfrm>
          <a:prstGeom prst="rect">
            <a:avLst/>
          </a:prstGeom>
        </p:spPr>
        <p:txBody>
          <a:bodyPr anchor="t" rtlCol="false" tIns="0" lIns="0" bIns="0" rIns="0">
            <a:spAutoFit/>
          </a:bodyPr>
          <a:lstStyle/>
          <a:p>
            <a:pPr algn="l" marL="0" indent="0" lvl="0">
              <a:lnSpc>
                <a:spcPts val="8000"/>
              </a:lnSpc>
              <a:spcBef>
                <a:spcPct val="0"/>
              </a:spcBef>
            </a:pPr>
            <a:r>
              <a:rPr lang="en-US" sz="8000" strike="noStrike" u="none">
                <a:solidFill>
                  <a:srgbClr val="ECF0F1"/>
                </a:solidFill>
                <a:latin typeface="Georgia Pro Condensed"/>
                <a:ea typeface="Georgia Pro Condensed"/>
                <a:cs typeface="Georgia Pro Condensed"/>
                <a:sym typeface="Georgia Pro Condensed"/>
              </a:rPr>
              <a:t>Definición de Inteligencia Emocional</a:t>
            </a:r>
          </a:p>
        </p:txBody>
      </p:sp>
      <p:sp>
        <p:nvSpPr>
          <p:cNvPr name="TextBox 8" id="8"/>
          <p:cNvSpPr txBox="true"/>
          <p:nvPr/>
        </p:nvSpPr>
        <p:spPr>
          <a:xfrm rot="0">
            <a:off x="666750" y="4708735"/>
            <a:ext cx="6886575" cy="3274060"/>
          </a:xfrm>
          <a:prstGeom prst="rect">
            <a:avLst/>
          </a:prstGeom>
        </p:spPr>
        <p:txBody>
          <a:bodyPr anchor="t" rtlCol="false" tIns="0" lIns="0" bIns="0" rIns="0">
            <a:spAutoFit/>
          </a:bodyPr>
          <a:lstStyle/>
          <a:p>
            <a:pPr algn="l" marL="0" indent="0" lvl="0">
              <a:lnSpc>
                <a:spcPts val="4339"/>
              </a:lnSpc>
            </a:pPr>
            <a:r>
              <a:rPr lang="en-US" sz="3099" spc="-46" strike="noStrike" u="none">
                <a:solidFill>
                  <a:srgbClr val="ECF0F1"/>
                </a:solidFill>
                <a:latin typeface="Helvetica World"/>
                <a:ea typeface="Helvetica World"/>
                <a:cs typeface="Helvetica World"/>
                <a:sym typeface="Helvetica World"/>
              </a:rPr>
              <a:t>La inteligencia emocional es la </a:t>
            </a:r>
            <a:r>
              <a:rPr lang="en-US" b="true" sz="3099" spc="-46" strike="noStrike" u="none">
                <a:solidFill>
                  <a:srgbClr val="ECF0F1"/>
                </a:solidFill>
                <a:latin typeface="Helvetica World Bold"/>
                <a:ea typeface="Helvetica World Bold"/>
                <a:cs typeface="Helvetica World Bold"/>
                <a:sym typeface="Helvetica World Bold"/>
              </a:rPr>
              <a:t>capacidad de reconocer</a:t>
            </a:r>
            <a:r>
              <a:rPr lang="en-US" sz="3099" spc="-46" strike="noStrike" u="none">
                <a:solidFill>
                  <a:srgbClr val="ECF0F1"/>
                </a:solidFill>
                <a:latin typeface="Helvetica World"/>
                <a:ea typeface="Helvetica World"/>
                <a:cs typeface="Helvetica World"/>
                <a:sym typeface="Helvetica World"/>
              </a:rPr>
              <a:t> y gestionar nuestras emociones, así como influir en las emociones de otros, destacando que el éxito va más allá del coeficiente intelectual.</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C3E50"/>
        </a:solidFill>
      </p:bgPr>
    </p:bg>
    <p:spTree>
      <p:nvGrpSpPr>
        <p:cNvPr id="1" name=""/>
        <p:cNvGrpSpPr/>
        <p:nvPr/>
      </p:nvGrpSpPr>
      <p:grpSpPr>
        <a:xfrm>
          <a:off x="0" y="0"/>
          <a:ext cx="0" cy="0"/>
          <a:chOff x="0" y="0"/>
          <a:chExt cx="0" cy="0"/>
        </a:xfrm>
      </p:grpSpPr>
      <p:sp>
        <p:nvSpPr>
          <p:cNvPr name="TextBox 2" id="2"/>
          <p:cNvSpPr txBox="true"/>
          <p:nvPr/>
        </p:nvSpPr>
        <p:spPr>
          <a:xfrm rot="0">
            <a:off x="666750" y="3695065"/>
            <a:ext cx="6886575" cy="5831841"/>
          </a:xfrm>
          <a:prstGeom prst="rect">
            <a:avLst/>
          </a:prstGeom>
        </p:spPr>
        <p:txBody>
          <a:bodyPr anchor="t" rtlCol="false" tIns="0" lIns="0" bIns="0" rIns="0">
            <a:spAutoFit/>
          </a:bodyPr>
          <a:lstStyle/>
          <a:p>
            <a:pPr algn="l" marL="626106" indent="-313053" lvl="1">
              <a:lnSpc>
                <a:spcPts val="4059"/>
              </a:lnSpc>
              <a:buFont typeface="Arial"/>
              <a:buChar char="•"/>
            </a:pPr>
            <a:r>
              <a:rPr lang="en-US" b="true" sz="2899" spc="-43" strike="noStrike" u="none">
                <a:solidFill>
                  <a:srgbClr val="ECF0F1"/>
                </a:solidFill>
                <a:latin typeface="Helvetica World Bold"/>
                <a:ea typeface="Helvetica World Bold"/>
                <a:cs typeface="Helvetica World Bold"/>
                <a:sym typeface="Helvetica World Bold"/>
              </a:rPr>
              <a:t>Autoconciencia:</a:t>
            </a:r>
            <a:r>
              <a:rPr lang="en-US" sz="2899" spc="-43" strike="noStrike" u="none">
                <a:solidFill>
                  <a:srgbClr val="ECF0F1"/>
                </a:solidFill>
                <a:latin typeface="Helvetica World"/>
                <a:ea typeface="Helvetica World"/>
                <a:cs typeface="Helvetica World"/>
                <a:sym typeface="Helvetica World"/>
              </a:rPr>
              <a:t> Comprender nuestras propias emociones y reacciones.</a:t>
            </a:r>
          </a:p>
          <a:p>
            <a:pPr algn="l" marL="626106" indent="-313053" lvl="1">
              <a:lnSpc>
                <a:spcPts val="4059"/>
              </a:lnSpc>
              <a:buFont typeface="Arial"/>
              <a:buChar char="•"/>
            </a:pPr>
            <a:r>
              <a:rPr lang="en-US" b="true" sz="2899" spc="-43" strike="noStrike" u="none">
                <a:solidFill>
                  <a:srgbClr val="ECF0F1"/>
                </a:solidFill>
                <a:latin typeface="Helvetica World Bold"/>
                <a:ea typeface="Helvetica World Bold"/>
                <a:cs typeface="Helvetica World Bold"/>
                <a:sym typeface="Helvetica World Bold"/>
              </a:rPr>
              <a:t>Autorregulación:</a:t>
            </a:r>
            <a:r>
              <a:rPr lang="en-US" sz="2899" spc="-43" strike="noStrike" u="none">
                <a:solidFill>
                  <a:srgbClr val="ECF0F1"/>
                </a:solidFill>
                <a:latin typeface="Helvetica World"/>
                <a:ea typeface="Helvetica World"/>
                <a:cs typeface="Helvetica World"/>
                <a:sym typeface="Helvetica World"/>
              </a:rPr>
              <a:t> Controlar nuestras emociones de manera efectiva.</a:t>
            </a:r>
          </a:p>
          <a:p>
            <a:pPr algn="l" marL="626106" indent="-313053" lvl="1">
              <a:lnSpc>
                <a:spcPts val="4059"/>
              </a:lnSpc>
              <a:buFont typeface="Arial"/>
              <a:buChar char="•"/>
            </a:pPr>
            <a:r>
              <a:rPr lang="en-US" b="true" sz="2899" spc="-43" strike="noStrike" u="none">
                <a:solidFill>
                  <a:srgbClr val="ECF0F1"/>
                </a:solidFill>
                <a:latin typeface="Helvetica World Bold"/>
                <a:ea typeface="Helvetica World Bold"/>
                <a:cs typeface="Helvetica World Bold"/>
                <a:sym typeface="Helvetica World Bold"/>
              </a:rPr>
              <a:t>Motivación:</a:t>
            </a:r>
            <a:r>
              <a:rPr lang="en-US" sz="2899" spc="-43" strike="noStrike" u="none">
                <a:solidFill>
                  <a:srgbClr val="ECF0F1"/>
                </a:solidFill>
                <a:latin typeface="Helvetica World"/>
                <a:ea typeface="Helvetica World"/>
                <a:cs typeface="Helvetica World"/>
                <a:sym typeface="Helvetica World"/>
              </a:rPr>
              <a:t> Impulsar nuestras acciones con un propósito claro.</a:t>
            </a:r>
          </a:p>
          <a:p>
            <a:pPr algn="l" marL="626106" indent="-313053" lvl="1">
              <a:lnSpc>
                <a:spcPts val="4059"/>
              </a:lnSpc>
              <a:buFont typeface="Arial"/>
              <a:buChar char="•"/>
            </a:pPr>
            <a:r>
              <a:rPr lang="en-US" b="true" sz="2899" spc="-43" strike="noStrike" u="none">
                <a:solidFill>
                  <a:srgbClr val="ECF0F1"/>
                </a:solidFill>
                <a:latin typeface="Helvetica World Bold"/>
                <a:ea typeface="Helvetica World Bold"/>
                <a:cs typeface="Helvetica World Bold"/>
                <a:sym typeface="Helvetica World Bold"/>
              </a:rPr>
              <a:t>Empatía:</a:t>
            </a:r>
            <a:r>
              <a:rPr lang="en-US" sz="2899" spc="-43" strike="noStrike" u="none">
                <a:solidFill>
                  <a:srgbClr val="ECF0F1"/>
                </a:solidFill>
                <a:latin typeface="Helvetica World"/>
                <a:ea typeface="Helvetica World"/>
                <a:cs typeface="Helvetica World"/>
                <a:sym typeface="Helvetica World"/>
              </a:rPr>
              <a:t> Reconocer y entender las emociones de los demás.</a:t>
            </a:r>
          </a:p>
          <a:p>
            <a:pPr algn="l" marL="626106" indent="-313053" lvl="1">
              <a:lnSpc>
                <a:spcPts val="4059"/>
              </a:lnSpc>
              <a:buFont typeface="Arial"/>
              <a:buChar char="•"/>
            </a:pPr>
            <a:r>
              <a:rPr lang="en-US" b="true" sz="2899" spc="-43" strike="noStrike" u="none">
                <a:solidFill>
                  <a:srgbClr val="ECF0F1"/>
                </a:solidFill>
                <a:latin typeface="Helvetica World Bold"/>
                <a:ea typeface="Helvetica World Bold"/>
                <a:cs typeface="Helvetica World Bold"/>
                <a:sym typeface="Helvetica World Bold"/>
              </a:rPr>
              <a:t>Habilidades sociales:</a:t>
            </a:r>
            <a:r>
              <a:rPr lang="en-US" sz="2899" spc="-43" strike="noStrike" u="none">
                <a:solidFill>
                  <a:srgbClr val="ECF0F1"/>
                </a:solidFill>
                <a:latin typeface="Helvetica World"/>
                <a:ea typeface="Helvetica World"/>
                <a:cs typeface="Helvetica World"/>
                <a:sym typeface="Helvetica World"/>
              </a:rPr>
              <a:t> Interactuar efectivamente con otras personas.</a:t>
            </a:r>
          </a:p>
        </p:txBody>
      </p:sp>
      <p:sp>
        <p:nvSpPr>
          <p:cNvPr name="TextBox 3" id="3"/>
          <p:cNvSpPr txBox="true"/>
          <p:nvPr/>
        </p:nvSpPr>
        <p:spPr>
          <a:xfrm rot="0">
            <a:off x="666750" y="581025"/>
            <a:ext cx="6886575" cy="2613025"/>
          </a:xfrm>
          <a:prstGeom prst="rect">
            <a:avLst/>
          </a:prstGeom>
        </p:spPr>
        <p:txBody>
          <a:bodyPr anchor="t" rtlCol="false" tIns="0" lIns="0" bIns="0" rIns="0">
            <a:spAutoFit/>
          </a:bodyPr>
          <a:lstStyle/>
          <a:p>
            <a:pPr algn="l" marL="0" indent="0" lvl="0">
              <a:lnSpc>
                <a:spcPts val="10400"/>
              </a:lnSpc>
            </a:pPr>
            <a:r>
              <a:rPr lang="en-US" sz="8000" spc="-240">
                <a:solidFill>
                  <a:srgbClr val="ECF0F1"/>
                </a:solidFill>
                <a:latin typeface="Georgia Pro Condensed"/>
                <a:ea typeface="Georgia Pro Condensed"/>
                <a:cs typeface="Georgia Pro Condensed"/>
                <a:sym typeface="Georgia Pro Condensed"/>
              </a:rPr>
              <a:t>Componentes clave de la IE</a:t>
            </a:r>
          </a:p>
        </p:txBody>
      </p:sp>
      <p:grpSp>
        <p:nvGrpSpPr>
          <p:cNvPr name="Group 4" id="4"/>
          <p:cNvGrpSpPr/>
          <p:nvPr/>
        </p:nvGrpSpPr>
        <p:grpSpPr>
          <a:xfrm rot="0">
            <a:off x="8991600" y="0"/>
            <a:ext cx="9296400" cy="10287000"/>
            <a:chOff x="0" y="0"/>
            <a:chExt cx="1220873" cy="1350966"/>
          </a:xfrm>
        </p:grpSpPr>
        <p:sp>
          <p:nvSpPr>
            <p:cNvPr name="Freeform 5" id="5"/>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4495E"/>
        </a:solidFill>
      </p:bgPr>
    </p:bg>
    <p:spTree>
      <p:nvGrpSpPr>
        <p:cNvPr id="1" name=""/>
        <p:cNvGrpSpPr/>
        <p:nvPr/>
      </p:nvGrpSpPr>
      <p:grpSpPr>
        <a:xfrm>
          <a:off x="0" y="0"/>
          <a:ext cx="0" cy="0"/>
          <a:chOff x="0" y="0"/>
          <a:chExt cx="0" cy="0"/>
        </a:xfrm>
      </p:grpSpPr>
      <p:grpSp>
        <p:nvGrpSpPr>
          <p:cNvPr name="Group 2" id="2"/>
          <p:cNvGrpSpPr/>
          <p:nvPr/>
        </p:nvGrpSpPr>
        <p:grpSpPr>
          <a:xfrm rot="0">
            <a:off x="9296400" y="0"/>
            <a:ext cx="8991600" cy="3352800"/>
            <a:chOff x="0" y="0"/>
            <a:chExt cx="2368158" cy="883042"/>
          </a:xfrm>
        </p:grpSpPr>
        <p:sp>
          <p:nvSpPr>
            <p:cNvPr name="Freeform 3" id="3"/>
            <p:cNvSpPr/>
            <p:nvPr/>
          </p:nvSpPr>
          <p:spPr>
            <a:xfrm flipH="false" flipV="false" rot="0">
              <a:off x="0" y="0"/>
              <a:ext cx="2368158" cy="883042"/>
            </a:xfrm>
            <a:custGeom>
              <a:avLst/>
              <a:gdLst/>
              <a:ahLst/>
              <a:cxnLst/>
              <a:rect r="r" b="b" t="t" l="l"/>
              <a:pathLst>
                <a:path h="883042" w="2368158">
                  <a:moveTo>
                    <a:pt x="0" y="0"/>
                  </a:moveTo>
                  <a:lnTo>
                    <a:pt x="2368158" y="0"/>
                  </a:lnTo>
                  <a:lnTo>
                    <a:pt x="2368158" y="883042"/>
                  </a:lnTo>
                  <a:lnTo>
                    <a:pt x="0" y="883042"/>
                  </a:lnTo>
                  <a:close/>
                </a:path>
              </a:pathLst>
            </a:custGeom>
            <a:solidFill>
              <a:srgbClr val="34495E"/>
            </a:solidFill>
          </p:spPr>
        </p:sp>
        <p:sp>
          <p:nvSpPr>
            <p:cNvPr name="TextBox 4" id="4"/>
            <p:cNvSpPr txBox="true"/>
            <p:nvPr/>
          </p:nvSpPr>
          <p:spPr>
            <a:xfrm>
              <a:off x="0" y="-38100"/>
              <a:ext cx="2368158" cy="921142"/>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8991600" y="0"/>
            <a:ext cx="9296400" cy="10287000"/>
            <a:chOff x="0" y="0"/>
            <a:chExt cx="1220873" cy="1350966"/>
          </a:xfrm>
        </p:grpSpPr>
        <p:sp>
          <p:nvSpPr>
            <p:cNvPr name="Freeform 6" id="6"/>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
        <p:nvSpPr>
          <p:cNvPr name="TextBox 7" id="7"/>
          <p:cNvSpPr txBox="true"/>
          <p:nvPr/>
        </p:nvSpPr>
        <p:spPr>
          <a:xfrm rot="0">
            <a:off x="666750" y="809625"/>
            <a:ext cx="6886575" cy="3089276"/>
          </a:xfrm>
          <a:prstGeom prst="rect">
            <a:avLst/>
          </a:prstGeom>
        </p:spPr>
        <p:txBody>
          <a:bodyPr anchor="t" rtlCol="false" tIns="0" lIns="0" bIns="0" rIns="0">
            <a:spAutoFit/>
          </a:bodyPr>
          <a:lstStyle/>
          <a:p>
            <a:pPr algn="l" marL="0" indent="0" lvl="0">
              <a:lnSpc>
                <a:spcPts val="8000"/>
              </a:lnSpc>
              <a:spcBef>
                <a:spcPct val="0"/>
              </a:spcBef>
            </a:pPr>
            <a:r>
              <a:rPr lang="en-US" sz="8000" strike="noStrike" u="none">
                <a:solidFill>
                  <a:srgbClr val="ECF0F1"/>
                </a:solidFill>
                <a:latin typeface="Georgia Pro Condensed"/>
                <a:ea typeface="Georgia Pro Condensed"/>
                <a:cs typeface="Georgia Pro Condensed"/>
                <a:sym typeface="Georgia Pro Condensed"/>
              </a:rPr>
              <a:t>IE en el liderazgo cristiano</a:t>
            </a:r>
          </a:p>
        </p:txBody>
      </p:sp>
      <p:sp>
        <p:nvSpPr>
          <p:cNvPr name="TextBox 8" id="8"/>
          <p:cNvSpPr txBox="true"/>
          <p:nvPr/>
        </p:nvSpPr>
        <p:spPr>
          <a:xfrm rot="0">
            <a:off x="666750" y="4803564"/>
            <a:ext cx="6886575" cy="4180841"/>
          </a:xfrm>
          <a:prstGeom prst="rect">
            <a:avLst/>
          </a:prstGeom>
        </p:spPr>
        <p:txBody>
          <a:bodyPr anchor="t" rtlCol="false" tIns="0" lIns="0" bIns="0" rIns="0">
            <a:spAutoFit/>
          </a:bodyPr>
          <a:lstStyle/>
          <a:p>
            <a:pPr algn="l" marL="0" indent="0" lvl="0">
              <a:lnSpc>
                <a:spcPts val="4759"/>
              </a:lnSpc>
            </a:pPr>
            <a:r>
              <a:rPr lang="en-US" sz="3399" spc="-50" strike="noStrike" u="none">
                <a:solidFill>
                  <a:srgbClr val="ECF0F1"/>
                </a:solidFill>
                <a:latin typeface="Helvetica World"/>
                <a:ea typeface="Helvetica World"/>
                <a:cs typeface="Helvetica World"/>
                <a:sym typeface="Helvetica World"/>
              </a:rPr>
              <a:t>La inteligencia emocional es fundamental en el liderazgo cristiano. Versículos como Proverbios 4:23 y Efesios 4:26 enfatizan la importancia de manejar nuestras emociones y relaciones de manera sabia y equilibrada.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C3E50"/>
        </a:solidFill>
      </p:bgPr>
    </p:bg>
    <p:spTree>
      <p:nvGrpSpPr>
        <p:cNvPr id="1" name=""/>
        <p:cNvGrpSpPr/>
        <p:nvPr/>
      </p:nvGrpSpPr>
      <p:grpSpPr>
        <a:xfrm>
          <a:off x="0" y="0"/>
          <a:ext cx="0" cy="0"/>
          <a:chOff x="0" y="0"/>
          <a:chExt cx="0" cy="0"/>
        </a:xfrm>
      </p:grpSpPr>
      <p:grpSp>
        <p:nvGrpSpPr>
          <p:cNvPr name="Group 2" id="2"/>
          <p:cNvGrpSpPr/>
          <p:nvPr/>
        </p:nvGrpSpPr>
        <p:grpSpPr>
          <a:xfrm rot="0">
            <a:off x="9296400" y="0"/>
            <a:ext cx="8991600" cy="3352800"/>
            <a:chOff x="0" y="0"/>
            <a:chExt cx="2368158" cy="883042"/>
          </a:xfrm>
        </p:grpSpPr>
        <p:sp>
          <p:nvSpPr>
            <p:cNvPr name="Freeform 3" id="3"/>
            <p:cNvSpPr/>
            <p:nvPr/>
          </p:nvSpPr>
          <p:spPr>
            <a:xfrm flipH="false" flipV="false" rot="0">
              <a:off x="0" y="0"/>
              <a:ext cx="2368158" cy="883042"/>
            </a:xfrm>
            <a:custGeom>
              <a:avLst/>
              <a:gdLst/>
              <a:ahLst/>
              <a:cxnLst/>
              <a:rect r="r" b="b" t="t" l="l"/>
              <a:pathLst>
                <a:path h="883042" w="2368158">
                  <a:moveTo>
                    <a:pt x="0" y="0"/>
                  </a:moveTo>
                  <a:lnTo>
                    <a:pt x="2368158" y="0"/>
                  </a:lnTo>
                  <a:lnTo>
                    <a:pt x="2368158" y="883042"/>
                  </a:lnTo>
                  <a:lnTo>
                    <a:pt x="0" y="883042"/>
                  </a:lnTo>
                  <a:close/>
                </a:path>
              </a:pathLst>
            </a:custGeom>
            <a:solidFill>
              <a:srgbClr val="2C3E50"/>
            </a:solidFill>
          </p:spPr>
        </p:sp>
        <p:sp>
          <p:nvSpPr>
            <p:cNvPr name="TextBox 4" id="4"/>
            <p:cNvSpPr txBox="true"/>
            <p:nvPr/>
          </p:nvSpPr>
          <p:spPr>
            <a:xfrm>
              <a:off x="0" y="-38100"/>
              <a:ext cx="2368158" cy="921142"/>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8991600" y="0"/>
            <a:ext cx="9296400" cy="10287000"/>
            <a:chOff x="0" y="0"/>
            <a:chExt cx="1220873" cy="1350966"/>
          </a:xfrm>
        </p:grpSpPr>
        <p:sp>
          <p:nvSpPr>
            <p:cNvPr name="Freeform 6" id="6"/>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
        <p:nvSpPr>
          <p:cNvPr name="TextBox 7" id="7"/>
          <p:cNvSpPr txBox="true"/>
          <p:nvPr/>
        </p:nvSpPr>
        <p:spPr>
          <a:xfrm rot="0">
            <a:off x="666750" y="809625"/>
            <a:ext cx="6886575" cy="3089276"/>
          </a:xfrm>
          <a:prstGeom prst="rect">
            <a:avLst/>
          </a:prstGeom>
        </p:spPr>
        <p:txBody>
          <a:bodyPr anchor="t" rtlCol="false" tIns="0" lIns="0" bIns="0" rIns="0">
            <a:spAutoFit/>
          </a:bodyPr>
          <a:lstStyle/>
          <a:p>
            <a:pPr algn="l" marL="0" indent="0" lvl="0">
              <a:lnSpc>
                <a:spcPts val="8000"/>
              </a:lnSpc>
              <a:spcBef>
                <a:spcPct val="0"/>
              </a:spcBef>
            </a:pPr>
            <a:r>
              <a:rPr lang="en-US" sz="8000" strike="noStrike" u="none">
                <a:solidFill>
                  <a:srgbClr val="ECF0F1"/>
                </a:solidFill>
                <a:latin typeface="Georgia Pro Condensed"/>
                <a:ea typeface="Georgia Pro Condensed"/>
                <a:cs typeface="Georgia Pro Condensed"/>
                <a:sym typeface="Georgia Pro Condensed"/>
              </a:rPr>
              <a:t>Definición de Inteligencia Cultural</a:t>
            </a:r>
          </a:p>
        </p:txBody>
      </p:sp>
      <p:sp>
        <p:nvSpPr>
          <p:cNvPr name="TextBox 8" id="8"/>
          <p:cNvSpPr txBox="true"/>
          <p:nvPr/>
        </p:nvSpPr>
        <p:spPr>
          <a:xfrm rot="0">
            <a:off x="666750" y="5391784"/>
            <a:ext cx="6886575" cy="4228466"/>
          </a:xfrm>
          <a:prstGeom prst="rect">
            <a:avLst/>
          </a:prstGeom>
        </p:spPr>
        <p:txBody>
          <a:bodyPr anchor="t" rtlCol="false" tIns="0" lIns="0" bIns="0" rIns="0">
            <a:spAutoFit/>
          </a:bodyPr>
          <a:lstStyle/>
          <a:p>
            <a:pPr algn="l" marL="0" indent="0" lvl="0">
              <a:lnSpc>
                <a:spcPts val="4759"/>
              </a:lnSpc>
            </a:pPr>
            <a:r>
              <a:rPr lang="en-US" sz="3399" spc="-50" strike="noStrike" u="none">
                <a:solidFill>
                  <a:srgbClr val="ECF0F1"/>
                </a:solidFill>
                <a:latin typeface="Helvetica World"/>
                <a:ea typeface="Helvetica World"/>
                <a:cs typeface="Helvetica World"/>
                <a:sym typeface="Helvetica World"/>
              </a:rPr>
              <a:t>La </a:t>
            </a:r>
            <a:r>
              <a:rPr lang="en-US" b="true" sz="3399" spc="-50" strike="noStrike" u="none">
                <a:solidFill>
                  <a:srgbClr val="ECF0F1"/>
                </a:solidFill>
                <a:latin typeface="Helvetica World Bold"/>
                <a:ea typeface="Helvetica World Bold"/>
                <a:cs typeface="Helvetica World Bold"/>
                <a:sym typeface="Helvetica World Bold"/>
              </a:rPr>
              <a:t>inteligencia cultural</a:t>
            </a:r>
            <a:r>
              <a:rPr lang="en-US" sz="3399" spc="-50" strike="noStrike" u="none">
                <a:solidFill>
                  <a:srgbClr val="ECF0F1"/>
                </a:solidFill>
                <a:latin typeface="Helvetica World"/>
                <a:ea typeface="Helvetica World"/>
                <a:cs typeface="Helvetica World"/>
                <a:sym typeface="Helvetica World"/>
              </a:rPr>
              <a:t> es la capacidad de funcionar eficazmente en contextos culturalmente diversos, no se limita solo al conocimiento cultural, sino que también implica una adaptación estratégica a diferentes entornos.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4495E"/>
        </a:solidFill>
      </p:bgPr>
    </p:bg>
    <p:spTree>
      <p:nvGrpSpPr>
        <p:cNvPr id="1" name=""/>
        <p:cNvGrpSpPr/>
        <p:nvPr/>
      </p:nvGrpSpPr>
      <p:grpSpPr>
        <a:xfrm>
          <a:off x="0" y="0"/>
          <a:ext cx="0" cy="0"/>
          <a:chOff x="0" y="0"/>
          <a:chExt cx="0" cy="0"/>
        </a:xfrm>
      </p:grpSpPr>
      <p:sp>
        <p:nvSpPr>
          <p:cNvPr name="TextBox 2" id="2"/>
          <p:cNvSpPr txBox="true"/>
          <p:nvPr/>
        </p:nvSpPr>
        <p:spPr>
          <a:xfrm rot="0">
            <a:off x="666750" y="4815781"/>
            <a:ext cx="6886575" cy="4052571"/>
          </a:xfrm>
          <a:prstGeom prst="rect">
            <a:avLst/>
          </a:prstGeom>
        </p:spPr>
        <p:txBody>
          <a:bodyPr anchor="t" rtlCol="false" tIns="0" lIns="0" bIns="0" rIns="0">
            <a:spAutoFit/>
          </a:bodyPr>
          <a:lstStyle/>
          <a:p>
            <a:pPr algn="l" marL="690874" indent="-345437" lvl="1">
              <a:lnSpc>
                <a:spcPts val="4479"/>
              </a:lnSpc>
              <a:buFont typeface="Arial"/>
              <a:buChar char="•"/>
            </a:pPr>
            <a:r>
              <a:rPr lang="en-US" b="true" sz="3199" spc="-47" strike="noStrike" u="none">
                <a:solidFill>
                  <a:srgbClr val="ECF0F1"/>
                </a:solidFill>
                <a:latin typeface="Helvetica World Bold"/>
                <a:ea typeface="Helvetica World Bold"/>
                <a:cs typeface="Helvetica World Bold"/>
                <a:sym typeface="Helvetica World Bold"/>
              </a:rPr>
              <a:t>CQ Drive:</a:t>
            </a:r>
            <a:r>
              <a:rPr lang="en-US" sz="3199" spc="-47" strike="noStrike" u="none">
                <a:solidFill>
                  <a:srgbClr val="ECF0F1"/>
                </a:solidFill>
                <a:latin typeface="Helvetica World"/>
                <a:ea typeface="Helvetica World"/>
                <a:cs typeface="Helvetica World"/>
                <a:sym typeface="Helvetica World"/>
              </a:rPr>
              <a:t> Deseo de aprender y adaptarse a nuevas culturas</a:t>
            </a:r>
          </a:p>
          <a:p>
            <a:pPr algn="l" marL="690874" indent="-345437" lvl="1">
              <a:lnSpc>
                <a:spcPts val="4479"/>
              </a:lnSpc>
              <a:buFont typeface="Arial"/>
              <a:buChar char="•"/>
            </a:pPr>
            <a:r>
              <a:rPr lang="en-US" b="true" sz="3199" spc="-47" strike="noStrike" u="none">
                <a:solidFill>
                  <a:srgbClr val="ECF0F1"/>
                </a:solidFill>
                <a:latin typeface="Helvetica World Bold"/>
                <a:ea typeface="Helvetica World Bold"/>
                <a:cs typeface="Helvetica World Bold"/>
                <a:sym typeface="Helvetica World Bold"/>
              </a:rPr>
              <a:t>CQ Knowledge:</a:t>
            </a:r>
            <a:r>
              <a:rPr lang="en-US" sz="3199" spc="-47" strike="noStrike" u="none">
                <a:solidFill>
                  <a:srgbClr val="ECF0F1"/>
                </a:solidFill>
                <a:latin typeface="Helvetica World"/>
                <a:ea typeface="Helvetica World"/>
                <a:cs typeface="Helvetica World"/>
                <a:sym typeface="Helvetica World"/>
              </a:rPr>
              <a:t> Comprensión de las normas y valores culturales</a:t>
            </a:r>
          </a:p>
          <a:p>
            <a:pPr algn="l" marL="690874" indent="-345437" lvl="1">
              <a:lnSpc>
                <a:spcPts val="4479"/>
              </a:lnSpc>
              <a:buFont typeface="Arial"/>
              <a:buChar char="•"/>
            </a:pPr>
            <a:r>
              <a:rPr lang="en-US" b="true" sz="3199" spc="-47" strike="noStrike" u="none">
                <a:solidFill>
                  <a:srgbClr val="ECF0F1"/>
                </a:solidFill>
                <a:latin typeface="Helvetica World Bold"/>
                <a:ea typeface="Helvetica World Bold"/>
                <a:cs typeface="Helvetica World Bold"/>
                <a:sym typeface="Helvetica World Bold"/>
              </a:rPr>
              <a:t>CQ Strategy:</a:t>
            </a:r>
            <a:r>
              <a:rPr lang="en-US" sz="3199" spc="-47" strike="noStrike" u="none">
                <a:solidFill>
                  <a:srgbClr val="ECF0F1"/>
                </a:solidFill>
                <a:latin typeface="Helvetica World"/>
                <a:ea typeface="Helvetica World"/>
                <a:cs typeface="Helvetica World"/>
                <a:sym typeface="Helvetica World"/>
              </a:rPr>
              <a:t> Planificación y preparación para interactuar culturalmente</a:t>
            </a:r>
          </a:p>
        </p:txBody>
      </p:sp>
      <p:sp>
        <p:nvSpPr>
          <p:cNvPr name="TextBox 3" id="3"/>
          <p:cNvSpPr txBox="true"/>
          <p:nvPr/>
        </p:nvSpPr>
        <p:spPr>
          <a:xfrm rot="0">
            <a:off x="666750" y="581025"/>
            <a:ext cx="7749508" cy="2613025"/>
          </a:xfrm>
          <a:prstGeom prst="rect">
            <a:avLst/>
          </a:prstGeom>
        </p:spPr>
        <p:txBody>
          <a:bodyPr anchor="t" rtlCol="false" tIns="0" lIns="0" bIns="0" rIns="0">
            <a:spAutoFit/>
          </a:bodyPr>
          <a:lstStyle/>
          <a:p>
            <a:pPr algn="l" marL="0" indent="0" lvl="0">
              <a:lnSpc>
                <a:spcPts val="10400"/>
              </a:lnSpc>
            </a:pPr>
            <a:r>
              <a:rPr lang="en-US" sz="8000" spc="-240">
                <a:solidFill>
                  <a:srgbClr val="ECF0F1"/>
                </a:solidFill>
                <a:latin typeface="Georgia Pro Condensed"/>
                <a:ea typeface="Georgia Pro Condensed"/>
                <a:cs typeface="Georgia Pro Condensed"/>
                <a:sym typeface="Georgia Pro Condensed"/>
              </a:rPr>
              <a:t>Las 4 Dimensiones del CQ</a:t>
            </a:r>
          </a:p>
        </p:txBody>
      </p:sp>
      <p:grpSp>
        <p:nvGrpSpPr>
          <p:cNvPr name="Group 4" id="4"/>
          <p:cNvGrpSpPr/>
          <p:nvPr/>
        </p:nvGrpSpPr>
        <p:grpSpPr>
          <a:xfrm rot="0">
            <a:off x="8991600" y="0"/>
            <a:ext cx="9296400" cy="10287000"/>
            <a:chOff x="0" y="0"/>
            <a:chExt cx="1220873" cy="1350966"/>
          </a:xfrm>
        </p:grpSpPr>
        <p:sp>
          <p:nvSpPr>
            <p:cNvPr name="Freeform 5" id="5"/>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C3E50"/>
        </a:solidFill>
      </p:bgPr>
    </p:bg>
    <p:spTree>
      <p:nvGrpSpPr>
        <p:cNvPr id="1" name=""/>
        <p:cNvGrpSpPr/>
        <p:nvPr/>
      </p:nvGrpSpPr>
      <p:grpSpPr>
        <a:xfrm>
          <a:off x="0" y="0"/>
          <a:ext cx="0" cy="0"/>
          <a:chOff x="0" y="0"/>
          <a:chExt cx="0" cy="0"/>
        </a:xfrm>
      </p:grpSpPr>
      <p:grpSp>
        <p:nvGrpSpPr>
          <p:cNvPr name="Group 2" id="2"/>
          <p:cNvGrpSpPr/>
          <p:nvPr/>
        </p:nvGrpSpPr>
        <p:grpSpPr>
          <a:xfrm rot="0">
            <a:off x="9296400" y="0"/>
            <a:ext cx="8991600" cy="3352800"/>
            <a:chOff x="0" y="0"/>
            <a:chExt cx="2368158" cy="883042"/>
          </a:xfrm>
        </p:grpSpPr>
        <p:sp>
          <p:nvSpPr>
            <p:cNvPr name="Freeform 3" id="3"/>
            <p:cNvSpPr/>
            <p:nvPr/>
          </p:nvSpPr>
          <p:spPr>
            <a:xfrm flipH="false" flipV="false" rot="0">
              <a:off x="0" y="0"/>
              <a:ext cx="2368158" cy="883042"/>
            </a:xfrm>
            <a:custGeom>
              <a:avLst/>
              <a:gdLst/>
              <a:ahLst/>
              <a:cxnLst/>
              <a:rect r="r" b="b" t="t" l="l"/>
              <a:pathLst>
                <a:path h="883042" w="2368158">
                  <a:moveTo>
                    <a:pt x="0" y="0"/>
                  </a:moveTo>
                  <a:lnTo>
                    <a:pt x="2368158" y="0"/>
                  </a:lnTo>
                  <a:lnTo>
                    <a:pt x="2368158" y="883042"/>
                  </a:lnTo>
                  <a:lnTo>
                    <a:pt x="0" y="883042"/>
                  </a:lnTo>
                  <a:close/>
                </a:path>
              </a:pathLst>
            </a:custGeom>
            <a:solidFill>
              <a:srgbClr val="2C3E50"/>
            </a:solidFill>
          </p:spPr>
        </p:sp>
        <p:sp>
          <p:nvSpPr>
            <p:cNvPr name="TextBox 4" id="4"/>
            <p:cNvSpPr txBox="true"/>
            <p:nvPr/>
          </p:nvSpPr>
          <p:spPr>
            <a:xfrm>
              <a:off x="0" y="-38100"/>
              <a:ext cx="2368158" cy="921142"/>
            </a:xfrm>
            <a:prstGeom prst="rect">
              <a:avLst/>
            </a:prstGeom>
          </p:spPr>
          <p:txBody>
            <a:bodyPr anchor="ctr" rtlCol="false" tIns="50800" lIns="50800" bIns="50800" rIns="50800"/>
            <a:lstStyle/>
            <a:p>
              <a:pPr algn="ctr">
                <a:lnSpc>
                  <a:spcPts val="2800"/>
                </a:lnSpc>
              </a:pPr>
            </a:p>
          </p:txBody>
        </p:sp>
      </p:grpSp>
      <p:grpSp>
        <p:nvGrpSpPr>
          <p:cNvPr name="Group 5" id="5"/>
          <p:cNvGrpSpPr/>
          <p:nvPr/>
        </p:nvGrpSpPr>
        <p:grpSpPr>
          <a:xfrm rot="0">
            <a:off x="8991600" y="0"/>
            <a:ext cx="9296400" cy="10287000"/>
            <a:chOff x="0" y="0"/>
            <a:chExt cx="1220873" cy="1350966"/>
          </a:xfrm>
        </p:grpSpPr>
        <p:sp>
          <p:nvSpPr>
            <p:cNvPr name="Freeform 6" id="6"/>
            <p:cNvSpPr/>
            <p:nvPr/>
          </p:nvSpPr>
          <p:spPr>
            <a:xfrm flipH="false" flipV="false" rot="0">
              <a:off x="0" y="0"/>
              <a:ext cx="1220873" cy="1350966"/>
            </a:xfrm>
            <a:custGeom>
              <a:avLst/>
              <a:gdLst/>
              <a:ahLst/>
              <a:cxnLst/>
              <a:rect r="r" b="b" t="t" l="l"/>
              <a:pathLst>
                <a:path h="1350966" w="1220873">
                  <a:moveTo>
                    <a:pt x="0" y="0"/>
                  </a:moveTo>
                  <a:lnTo>
                    <a:pt x="1220873" y="0"/>
                  </a:lnTo>
                  <a:lnTo>
                    <a:pt x="1220873" y="1350966"/>
                  </a:lnTo>
                  <a:lnTo>
                    <a:pt x="0" y="1350966"/>
                  </a:lnTo>
                  <a:close/>
                </a:path>
              </a:pathLst>
            </a:custGeom>
            <a:blipFill>
              <a:blip r:embed="rId2"/>
              <a:stretch>
                <a:fillRect l="-417" t="0" r="-417" b="0"/>
              </a:stretch>
            </a:blipFill>
          </p:spPr>
        </p:sp>
      </p:grpSp>
      <p:sp>
        <p:nvSpPr>
          <p:cNvPr name="TextBox 7" id="7"/>
          <p:cNvSpPr txBox="true"/>
          <p:nvPr/>
        </p:nvSpPr>
        <p:spPr>
          <a:xfrm rot="0">
            <a:off x="666750" y="809625"/>
            <a:ext cx="6886575" cy="3089276"/>
          </a:xfrm>
          <a:prstGeom prst="rect">
            <a:avLst/>
          </a:prstGeom>
        </p:spPr>
        <p:txBody>
          <a:bodyPr anchor="t" rtlCol="false" tIns="0" lIns="0" bIns="0" rIns="0">
            <a:spAutoFit/>
          </a:bodyPr>
          <a:lstStyle/>
          <a:p>
            <a:pPr algn="l" marL="0" indent="0" lvl="0">
              <a:lnSpc>
                <a:spcPts val="8000"/>
              </a:lnSpc>
              <a:spcBef>
                <a:spcPct val="0"/>
              </a:spcBef>
            </a:pPr>
            <a:r>
              <a:rPr lang="en-US" sz="8000" strike="noStrike" u="none">
                <a:solidFill>
                  <a:srgbClr val="ECF0F1"/>
                </a:solidFill>
                <a:latin typeface="Georgia Pro Condensed"/>
                <a:ea typeface="Georgia Pro Condensed"/>
                <a:cs typeface="Georgia Pro Condensed"/>
                <a:sym typeface="Georgia Pro Condensed"/>
              </a:rPr>
              <a:t>Aplicación del CQ en el ministerio</a:t>
            </a:r>
          </a:p>
        </p:txBody>
      </p:sp>
      <p:sp>
        <p:nvSpPr>
          <p:cNvPr name="TextBox 8" id="8"/>
          <p:cNvSpPr txBox="true"/>
          <p:nvPr/>
        </p:nvSpPr>
        <p:spPr>
          <a:xfrm rot="0">
            <a:off x="666750" y="4791709"/>
            <a:ext cx="6886575" cy="4828541"/>
          </a:xfrm>
          <a:prstGeom prst="rect">
            <a:avLst/>
          </a:prstGeom>
        </p:spPr>
        <p:txBody>
          <a:bodyPr anchor="t" rtlCol="false" tIns="0" lIns="0" bIns="0" rIns="0">
            <a:spAutoFit/>
          </a:bodyPr>
          <a:lstStyle/>
          <a:p>
            <a:pPr algn="l" marL="0" indent="0" lvl="0">
              <a:lnSpc>
                <a:spcPts val="4759"/>
              </a:lnSpc>
            </a:pPr>
            <a:r>
              <a:rPr lang="en-US" sz="3399" spc="-50" strike="noStrike" u="none">
                <a:solidFill>
                  <a:srgbClr val="ECF0F1"/>
                </a:solidFill>
                <a:latin typeface="Helvetica World"/>
                <a:ea typeface="Helvetica World"/>
                <a:cs typeface="Helvetica World"/>
                <a:sym typeface="Helvetica World"/>
              </a:rPr>
              <a:t>La </a:t>
            </a:r>
            <a:r>
              <a:rPr lang="en-US" b="true" sz="3399" spc="-50" strike="noStrike" u="none">
                <a:solidFill>
                  <a:srgbClr val="ECF0F1"/>
                </a:solidFill>
                <a:latin typeface="Helvetica World Bold"/>
                <a:ea typeface="Helvetica World Bold"/>
                <a:cs typeface="Helvetica World Bold"/>
                <a:sym typeface="Helvetica World Bold"/>
              </a:rPr>
              <a:t>inteligencia cultural</a:t>
            </a:r>
            <a:r>
              <a:rPr lang="en-US" sz="3399" spc="-50" strike="noStrike" u="none">
                <a:solidFill>
                  <a:srgbClr val="ECF0F1"/>
                </a:solidFill>
                <a:latin typeface="Helvetica World"/>
                <a:ea typeface="Helvetica World"/>
                <a:cs typeface="Helvetica World"/>
                <a:sym typeface="Helvetica World"/>
              </a:rPr>
              <a:t> es esencial para ampliar nuestra efectividad al servir. Comprender valores culturales, planificar según la audiencia y adaptar nuestra comunicación fomentan relaciones más sólidas y un ministerio más eficiente.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description>Presentation - Inteligencia Emocional e Inteligencia Cultural</dc:description>
  <dc:identifier>DAHClduU3qk</dc:identifier>
  <dcterms:modified xsi:type="dcterms:W3CDTF">2011-08-01T06:04:30Z</dcterms:modified>
  <cp:revision>1</cp:revision>
  <dc:title>Presentation - Inteligencia Emocional e Inteligencia Cultural</dc:title>
</cp:coreProperties>
</file>